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jpg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media/image36.jpg" ContentType="image/jpg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708" r:id="rId4"/>
    <p:sldMasterId id="2147483720" r:id="rId5"/>
  </p:sldMasterIdLst>
  <p:notesMasterIdLst>
    <p:notesMasterId r:id="rId39"/>
  </p:notesMasterIdLst>
  <p:handoutMasterIdLst>
    <p:handoutMasterId r:id="rId40"/>
  </p:handoutMasterIdLst>
  <p:sldIdLst>
    <p:sldId id="6373" r:id="rId6"/>
    <p:sldId id="6376" r:id="rId7"/>
    <p:sldId id="274" r:id="rId8"/>
    <p:sldId id="256" r:id="rId9"/>
    <p:sldId id="267" r:id="rId10"/>
    <p:sldId id="6392" r:id="rId11"/>
    <p:sldId id="6374" r:id="rId12"/>
    <p:sldId id="6375" r:id="rId13"/>
    <p:sldId id="6393" r:id="rId14"/>
    <p:sldId id="257" r:id="rId15"/>
    <p:sldId id="299" r:id="rId16"/>
    <p:sldId id="2147374955" r:id="rId17"/>
    <p:sldId id="6255" r:id="rId18"/>
    <p:sldId id="2147374026" r:id="rId19"/>
    <p:sldId id="2147374956" r:id="rId20"/>
    <p:sldId id="2147374025" r:id="rId21"/>
    <p:sldId id="2147373699" r:id="rId22"/>
    <p:sldId id="2147373665" r:id="rId23"/>
    <p:sldId id="323" r:id="rId24"/>
    <p:sldId id="2147374957" r:id="rId25"/>
    <p:sldId id="2147374954" r:id="rId26"/>
    <p:sldId id="2147374958" r:id="rId27"/>
    <p:sldId id="2147374773" r:id="rId28"/>
    <p:sldId id="2147374959" r:id="rId29"/>
    <p:sldId id="2147374960" r:id="rId30"/>
    <p:sldId id="2147374961" r:id="rId31"/>
    <p:sldId id="2147374901" r:id="rId32"/>
    <p:sldId id="2147374962" r:id="rId33"/>
    <p:sldId id="2147374986" r:id="rId34"/>
    <p:sldId id="2147374987" r:id="rId35"/>
    <p:sldId id="6336" r:id="rId36"/>
    <p:sldId id="2147374081" r:id="rId37"/>
    <p:sldId id="6149" r:id="rId38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573"/>
    <a:srgbClr val="C8C8C8"/>
    <a:srgbClr val="D6DCE5"/>
    <a:srgbClr val="002B4E"/>
    <a:srgbClr val="DAE3F3"/>
    <a:srgbClr val="EFB400"/>
    <a:srgbClr val="000000"/>
    <a:srgbClr val="1C396A"/>
    <a:srgbClr val="1F4E79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15B7B9-C5CD-4128-86B5-D676EFB279BD}" v="14" dt="2022-06-13T05:31:03.3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434" autoAdjust="0"/>
  </p:normalViewPr>
  <p:slideViewPr>
    <p:cSldViewPr snapToGrid="0">
      <p:cViewPr varScale="1">
        <p:scale>
          <a:sx n="60" d="100"/>
          <a:sy n="60" d="100"/>
        </p:scale>
        <p:origin x="848" y="32"/>
      </p:cViewPr>
      <p:guideLst/>
    </p:cSldViewPr>
  </p:slideViewPr>
  <p:outlineViewPr>
    <p:cViewPr>
      <p:scale>
        <a:sx n="33" d="100"/>
        <a:sy n="33" d="100"/>
      </p:scale>
      <p:origin x="0" y="-14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vya Wadhwa" userId="c67ce333-c09d-454f-a52e-266062b19b3f" providerId="ADAL" clId="{9C7BAB95-9B6A-4A28-9A3A-3D313F82573D}"/>
    <pc:docChg chg="addSld delSld modSld">
      <pc:chgData name="Divya Wadhwa" userId="c67ce333-c09d-454f-a52e-266062b19b3f" providerId="ADAL" clId="{9C7BAB95-9B6A-4A28-9A3A-3D313F82573D}" dt="2022-02-01T08:34:52.316" v="27"/>
      <pc:docMkLst>
        <pc:docMk/>
      </pc:docMkLst>
      <pc:sldChg chg="add">
        <pc:chgData name="Divya Wadhwa" userId="c67ce333-c09d-454f-a52e-266062b19b3f" providerId="ADAL" clId="{9C7BAB95-9B6A-4A28-9A3A-3D313F82573D}" dt="2022-02-01T08:30:41.462" v="5"/>
        <pc:sldMkLst>
          <pc:docMk/>
          <pc:sldMk cId="1750745575" sldId="256"/>
        </pc:sldMkLst>
      </pc:sldChg>
      <pc:sldChg chg="modSp add mod setBg">
        <pc:chgData name="Divya Wadhwa" userId="c67ce333-c09d-454f-a52e-266062b19b3f" providerId="ADAL" clId="{9C7BAB95-9B6A-4A28-9A3A-3D313F82573D}" dt="2022-02-01T08:31:47.459" v="15" actId="207"/>
        <pc:sldMkLst>
          <pc:docMk/>
          <pc:sldMk cId="1991175251" sldId="257"/>
        </pc:sldMkLst>
        <pc:spChg chg="mod">
          <ac:chgData name="Divya Wadhwa" userId="c67ce333-c09d-454f-a52e-266062b19b3f" providerId="ADAL" clId="{9C7BAB95-9B6A-4A28-9A3A-3D313F82573D}" dt="2022-02-01T08:31:29.970" v="12" actId="207"/>
          <ac:spMkLst>
            <pc:docMk/>
            <pc:sldMk cId="1991175251" sldId="257"/>
            <ac:spMk id="14" creationId="{00000000-0000-0000-0000-000000000000}"/>
          </ac:spMkLst>
        </pc:spChg>
        <pc:spChg chg="mod">
          <ac:chgData name="Divya Wadhwa" userId="c67ce333-c09d-454f-a52e-266062b19b3f" providerId="ADAL" clId="{9C7BAB95-9B6A-4A28-9A3A-3D313F82573D}" dt="2022-02-01T08:31:21.182" v="9" actId="207"/>
          <ac:spMkLst>
            <pc:docMk/>
            <pc:sldMk cId="1991175251" sldId="257"/>
            <ac:spMk id="16" creationId="{00000000-0000-0000-0000-000000000000}"/>
          </ac:spMkLst>
        </pc:spChg>
        <pc:spChg chg="mod">
          <ac:chgData name="Divya Wadhwa" userId="c67ce333-c09d-454f-a52e-266062b19b3f" providerId="ADAL" clId="{9C7BAB95-9B6A-4A28-9A3A-3D313F82573D}" dt="2022-02-01T08:31:25.447" v="10" actId="207"/>
          <ac:spMkLst>
            <pc:docMk/>
            <pc:sldMk cId="1991175251" sldId="257"/>
            <ac:spMk id="17" creationId="{00000000-0000-0000-0000-000000000000}"/>
          </ac:spMkLst>
        </pc:spChg>
        <pc:spChg chg="mod">
          <ac:chgData name="Divya Wadhwa" userId="c67ce333-c09d-454f-a52e-266062b19b3f" providerId="ADAL" clId="{9C7BAB95-9B6A-4A28-9A3A-3D313F82573D}" dt="2022-02-01T08:31:41.739" v="14" actId="207"/>
          <ac:spMkLst>
            <pc:docMk/>
            <pc:sldMk cId="1991175251" sldId="257"/>
            <ac:spMk id="20" creationId="{00000000-0000-0000-0000-000000000000}"/>
          </ac:spMkLst>
        </pc:spChg>
        <pc:spChg chg="mod">
          <ac:chgData name="Divya Wadhwa" userId="c67ce333-c09d-454f-a52e-266062b19b3f" providerId="ADAL" clId="{9C7BAB95-9B6A-4A28-9A3A-3D313F82573D}" dt="2022-02-01T08:31:34.596" v="13" actId="207"/>
          <ac:spMkLst>
            <pc:docMk/>
            <pc:sldMk cId="1991175251" sldId="257"/>
            <ac:spMk id="32" creationId="{00000000-0000-0000-0000-000000000000}"/>
          </ac:spMkLst>
        </pc:spChg>
        <pc:spChg chg="mod">
          <ac:chgData name="Divya Wadhwa" userId="c67ce333-c09d-454f-a52e-266062b19b3f" providerId="ADAL" clId="{9C7BAB95-9B6A-4A28-9A3A-3D313F82573D}" dt="2022-02-01T08:31:47.459" v="15" actId="207"/>
          <ac:spMkLst>
            <pc:docMk/>
            <pc:sldMk cId="1991175251" sldId="257"/>
            <ac:spMk id="34" creationId="{00000000-0000-0000-0000-000000000000}"/>
          </ac:spMkLst>
        </pc:spChg>
        <pc:spChg chg="mod">
          <ac:chgData name="Divya Wadhwa" userId="c67ce333-c09d-454f-a52e-266062b19b3f" providerId="ADAL" clId="{9C7BAB95-9B6A-4A28-9A3A-3D313F82573D}" dt="2022-02-01T08:31:06.658" v="7" actId="207"/>
          <ac:spMkLst>
            <pc:docMk/>
            <pc:sldMk cId="1991175251" sldId="257"/>
            <ac:spMk id="37" creationId="{00000000-0000-0000-0000-000000000000}"/>
          </ac:spMkLst>
        </pc:spChg>
        <pc:spChg chg="mod">
          <ac:chgData name="Divya Wadhwa" userId="c67ce333-c09d-454f-a52e-266062b19b3f" providerId="ADAL" clId="{9C7BAB95-9B6A-4A28-9A3A-3D313F82573D}" dt="2022-02-01T08:31:15.311" v="8" actId="207"/>
          <ac:spMkLst>
            <pc:docMk/>
            <pc:sldMk cId="1991175251" sldId="257"/>
            <ac:spMk id="38" creationId="{00000000-0000-0000-0000-000000000000}"/>
          </ac:spMkLst>
        </pc:spChg>
      </pc:sldChg>
      <pc:sldChg chg="add">
        <pc:chgData name="Divya Wadhwa" userId="c67ce333-c09d-454f-a52e-266062b19b3f" providerId="ADAL" clId="{9C7BAB95-9B6A-4A28-9A3A-3D313F82573D}" dt="2022-02-01T08:30:41.462" v="5"/>
        <pc:sldMkLst>
          <pc:docMk/>
          <pc:sldMk cId="0" sldId="267"/>
        </pc:sldMkLst>
      </pc:sldChg>
      <pc:sldChg chg="delSp add setBg delDesignElem">
        <pc:chgData name="Divya Wadhwa" userId="c67ce333-c09d-454f-a52e-266062b19b3f" providerId="ADAL" clId="{9C7BAB95-9B6A-4A28-9A3A-3D313F82573D}" dt="2022-02-01T08:34:52.316" v="27"/>
        <pc:sldMkLst>
          <pc:docMk/>
          <pc:sldMk cId="3663547740" sldId="274"/>
        </pc:sldMkLst>
        <pc:spChg chg="del">
          <ac:chgData name="Divya Wadhwa" userId="c67ce333-c09d-454f-a52e-266062b19b3f" providerId="ADAL" clId="{9C7BAB95-9B6A-4A28-9A3A-3D313F82573D}" dt="2022-02-01T08:30:41.462" v="5"/>
          <ac:spMkLst>
            <pc:docMk/>
            <pc:sldMk cId="3663547740" sldId="274"/>
            <ac:spMk id="13" creationId="{5F9F5EB8-AB42-47FD-8F4A-176C0A4B1B0A}"/>
          </ac:spMkLst>
        </pc:spChg>
        <pc:spChg chg="del">
          <ac:chgData name="Divya Wadhwa" userId="c67ce333-c09d-454f-a52e-266062b19b3f" providerId="ADAL" clId="{9C7BAB95-9B6A-4A28-9A3A-3D313F82573D}" dt="2022-02-01T08:30:41.462" v="5"/>
          <ac:spMkLst>
            <pc:docMk/>
            <pc:sldMk cId="3663547740" sldId="274"/>
            <ac:spMk id="15" creationId="{8B3AE79A-6B95-44C3-B0A5-80E2F3E60606}"/>
          </ac:spMkLst>
        </pc:spChg>
        <pc:spChg chg="del">
          <ac:chgData name="Divya Wadhwa" userId="c67ce333-c09d-454f-a52e-266062b19b3f" providerId="ADAL" clId="{9C7BAB95-9B6A-4A28-9A3A-3D313F82573D}" dt="2022-02-01T08:30:41.462" v="5"/>
          <ac:spMkLst>
            <pc:docMk/>
            <pc:sldMk cId="3663547740" sldId="274"/>
            <ac:spMk id="17" creationId="{4A49FE10-080D-48D7-80FF-9A64D270AD87}"/>
          </ac:spMkLst>
        </pc:spChg>
        <pc:spChg chg="del">
          <ac:chgData name="Divya Wadhwa" userId="c67ce333-c09d-454f-a52e-266062b19b3f" providerId="ADAL" clId="{9C7BAB95-9B6A-4A28-9A3A-3D313F82573D}" dt="2022-02-01T08:30:41.462" v="5"/>
          <ac:spMkLst>
            <pc:docMk/>
            <pc:sldMk cId="3663547740" sldId="274"/>
            <ac:spMk id="19" creationId="{60A9E987-6859-4A62-922F-51B47D50D793}"/>
          </ac:spMkLst>
        </pc:spChg>
      </pc:sldChg>
      <pc:sldChg chg="add">
        <pc:chgData name="Divya Wadhwa" userId="c67ce333-c09d-454f-a52e-266062b19b3f" providerId="ADAL" clId="{9C7BAB95-9B6A-4A28-9A3A-3D313F82573D}" dt="2022-02-01T08:30:41.462" v="5"/>
        <pc:sldMkLst>
          <pc:docMk/>
          <pc:sldMk cId="1286805086" sldId="299"/>
        </pc:sldMkLst>
      </pc:sldChg>
      <pc:sldChg chg="add">
        <pc:chgData name="Divya Wadhwa" userId="c67ce333-c09d-454f-a52e-266062b19b3f" providerId="ADAL" clId="{9C7BAB95-9B6A-4A28-9A3A-3D313F82573D}" dt="2022-02-01T08:33:27.882" v="25"/>
        <pc:sldMkLst>
          <pc:docMk/>
          <pc:sldMk cId="3691200635" sldId="6149"/>
        </pc:sldMkLst>
      </pc:sldChg>
      <pc:sldChg chg="add">
        <pc:chgData name="Divya Wadhwa" userId="c67ce333-c09d-454f-a52e-266062b19b3f" providerId="ADAL" clId="{9C7BAB95-9B6A-4A28-9A3A-3D313F82573D}" dt="2022-02-01T08:32:38.496" v="16"/>
        <pc:sldMkLst>
          <pc:docMk/>
          <pc:sldMk cId="1516664871" sldId="6336"/>
        </pc:sldMkLst>
      </pc:sldChg>
      <pc:sldChg chg="add">
        <pc:chgData name="Divya Wadhwa" userId="c67ce333-c09d-454f-a52e-266062b19b3f" providerId="ADAL" clId="{9C7BAB95-9B6A-4A28-9A3A-3D313F82573D}" dt="2022-02-01T08:30:41.462" v="5"/>
        <pc:sldMkLst>
          <pc:docMk/>
          <pc:sldMk cId="1181058357" sldId="6373"/>
        </pc:sldMkLst>
      </pc:sldChg>
      <pc:sldChg chg="add">
        <pc:chgData name="Divya Wadhwa" userId="c67ce333-c09d-454f-a52e-266062b19b3f" providerId="ADAL" clId="{9C7BAB95-9B6A-4A28-9A3A-3D313F82573D}" dt="2022-02-01T08:30:41.462" v="5"/>
        <pc:sldMkLst>
          <pc:docMk/>
          <pc:sldMk cId="3998279735" sldId="6374"/>
        </pc:sldMkLst>
      </pc:sldChg>
      <pc:sldChg chg="add">
        <pc:chgData name="Divya Wadhwa" userId="c67ce333-c09d-454f-a52e-266062b19b3f" providerId="ADAL" clId="{9C7BAB95-9B6A-4A28-9A3A-3D313F82573D}" dt="2022-02-01T08:30:41.462" v="5"/>
        <pc:sldMkLst>
          <pc:docMk/>
          <pc:sldMk cId="3894005845" sldId="6375"/>
        </pc:sldMkLst>
      </pc:sldChg>
      <pc:sldChg chg="add">
        <pc:chgData name="Divya Wadhwa" userId="c67ce333-c09d-454f-a52e-266062b19b3f" providerId="ADAL" clId="{9C7BAB95-9B6A-4A28-9A3A-3D313F82573D}" dt="2022-02-01T08:30:41.462" v="5"/>
        <pc:sldMkLst>
          <pc:docMk/>
          <pc:sldMk cId="3823136983" sldId="6376"/>
        </pc:sldMkLst>
      </pc:sldChg>
      <pc:sldChg chg="add">
        <pc:chgData name="Divya Wadhwa" userId="c67ce333-c09d-454f-a52e-266062b19b3f" providerId="ADAL" clId="{9C7BAB95-9B6A-4A28-9A3A-3D313F82573D}" dt="2022-02-01T08:30:41.462" v="5"/>
        <pc:sldMkLst>
          <pc:docMk/>
          <pc:sldMk cId="2571643087" sldId="6392"/>
        </pc:sldMkLst>
      </pc:sldChg>
      <pc:sldChg chg="add">
        <pc:chgData name="Divya Wadhwa" userId="c67ce333-c09d-454f-a52e-266062b19b3f" providerId="ADAL" clId="{9C7BAB95-9B6A-4A28-9A3A-3D313F82573D}" dt="2022-02-01T08:30:41.462" v="5"/>
        <pc:sldMkLst>
          <pc:docMk/>
          <pc:sldMk cId="2077671901" sldId="6393"/>
        </pc:sldMkLst>
      </pc:sldChg>
      <pc:sldChg chg="addSp del mod">
        <pc:chgData name="Divya Wadhwa" userId="c67ce333-c09d-454f-a52e-266062b19b3f" providerId="ADAL" clId="{9C7BAB95-9B6A-4A28-9A3A-3D313F82573D}" dt="2022-02-01T08:30:14.824" v="3" actId="47"/>
        <pc:sldMkLst>
          <pc:docMk/>
          <pc:sldMk cId="3200039643" sldId="2147373900"/>
        </pc:sldMkLst>
        <pc:picChg chg="add">
          <ac:chgData name="Divya Wadhwa" userId="c67ce333-c09d-454f-a52e-266062b19b3f" providerId="ADAL" clId="{9C7BAB95-9B6A-4A28-9A3A-3D313F82573D}" dt="2022-02-01T08:29:45.212" v="0" actId="22"/>
          <ac:picMkLst>
            <pc:docMk/>
            <pc:sldMk cId="3200039643" sldId="2147373900"/>
            <ac:picMk id="3" creationId="{28617771-D176-42B1-A396-83E298BE7C11}"/>
          </ac:picMkLst>
        </pc:picChg>
        <pc:picChg chg="add">
          <ac:chgData name="Divya Wadhwa" userId="c67ce333-c09d-454f-a52e-266062b19b3f" providerId="ADAL" clId="{9C7BAB95-9B6A-4A28-9A3A-3D313F82573D}" dt="2022-02-01T08:30:02.413" v="1" actId="22"/>
          <ac:picMkLst>
            <pc:docMk/>
            <pc:sldMk cId="3200039643" sldId="2147373900"/>
            <ac:picMk id="5" creationId="{382A8CCD-7F7D-465E-8891-51EF6FFA2714}"/>
          </ac:picMkLst>
        </pc:picChg>
        <pc:picChg chg="add">
          <ac:chgData name="Divya Wadhwa" userId="c67ce333-c09d-454f-a52e-266062b19b3f" providerId="ADAL" clId="{9C7BAB95-9B6A-4A28-9A3A-3D313F82573D}" dt="2022-02-01T08:30:08.674" v="2" actId="22"/>
          <ac:picMkLst>
            <pc:docMk/>
            <pc:sldMk cId="3200039643" sldId="2147373900"/>
            <ac:picMk id="12" creationId="{6FA19887-0D10-4AC4-8BC4-FEEDB2D07A6B}"/>
          </ac:picMkLst>
        </pc:picChg>
      </pc:sldChg>
      <pc:sldChg chg="modSp add mod">
        <pc:chgData name="Divya Wadhwa" userId="c67ce333-c09d-454f-a52e-266062b19b3f" providerId="ADAL" clId="{9C7BAB95-9B6A-4A28-9A3A-3D313F82573D}" dt="2022-02-01T08:32:46.217" v="24" actId="20577"/>
        <pc:sldMkLst>
          <pc:docMk/>
          <pc:sldMk cId="2951511181" sldId="2147374081"/>
        </pc:sldMkLst>
        <pc:spChg chg="mod">
          <ac:chgData name="Divya Wadhwa" userId="c67ce333-c09d-454f-a52e-266062b19b3f" providerId="ADAL" clId="{9C7BAB95-9B6A-4A28-9A3A-3D313F82573D}" dt="2022-02-01T08:32:46.217" v="24" actId="20577"/>
          <ac:spMkLst>
            <pc:docMk/>
            <pc:sldMk cId="2951511181" sldId="2147374081"/>
            <ac:spMk id="304" creationId="{5E3A7C89-7852-4BF9-B57C-8E083F55FA7E}"/>
          </ac:spMkLst>
        </pc:spChg>
      </pc:sldChg>
    </pc:docChg>
  </pc:docChgLst>
  <pc:docChgLst>
    <pc:chgData name="Divya Wadhwa" userId="c67ce333-c09d-454f-a52e-266062b19b3f" providerId="ADAL" clId="{BD15B7B9-C5CD-4128-86B5-D676EFB279BD}"/>
    <pc:docChg chg="custSel addSld delSld modSld">
      <pc:chgData name="Divya Wadhwa" userId="c67ce333-c09d-454f-a52e-266062b19b3f" providerId="ADAL" clId="{BD15B7B9-C5CD-4128-86B5-D676EFB279BD}" dt="2022-06-30T10:39:47.386" v="99" actId="47"/>
      <pc:docMkLst>
        <pc:docMk/>
      </pc:docMkLst>
      <pc:sldChg chg="modSp mod">
        <pc:chgData name="Divya Wadhwa" userId="c67ce333-c09d-454f-a52e-266062b19b3f" providerId="ADAL" clId="{BD15B7B9-C5CD-4128-86B5-D676EFB279BD}" dt="2022-03-04T04:15:03.088" v="15" actId="207"/>
        <pc:sldMkLst>
          <pc:docMk/>
          <pc:sldMk cId="2951511181" sldId="2147374081"/>
        </pc:sldMkLst>
        <pc:spChg chg="mod">
          <ac:chgData name="Divya Wadhwa" userId="c67ce333-c09d-454f-a52e-266062b19b3f" providerId="ADAL" clId="{BD15B7B9-C5CD-4128-86B5-D676EFB279BD}" dt="2022-03-04T04:15:03.088" v="15" actId="207"/>
          <ac:spMkLst>
            <pc:docMk/>
            <pc:sldMk cId="2951511181" sldId="2147374081"/>
            <ac:spMk id="290" creationId="{8697B2CB-5A91-4056-B000-A6303386BEF8}"/>
          </ac:spMkLst>
        </pc:spChg>
      </pc:sldChg>
      <pc:sldChg chg="modNotesTx">
        <pc:chgData name="Divya Wadhwa" userId="c67ce333-c09d-454f-a52e-266062b19b3f" providerId="ADAL" clId="{BD15B7B9-C5CD-4128-86B5-D676EFB279BD}" dt="2022-04-14T11:39:55.216" v="53" actId="20577"/>
        <pc:sldMkLst>
          <pc:docMk/>
          <pc:sldMk cId="3985838481" sldId="2147374773"/>
        </pc:sldMkLst>
      </pc:sldChg>
      <pc:sldChg chg="mod modShow">
        <pc:chgData name="Divya Wadhwa" userId="c67ce333-c09d-454f-a52e-266062b19b3f" providerId="ADAL" clId="{BD15B7B9-C5CD-4128-86B5-D676EFB279BD}" dt="2022-06-27T11:50:53.118" v="95" actId="729"/>
        <pc:sldMkLst>
          <pc:docMk/>
          <pc:sldMk cId="2172870393" sldId="2147374986"/>
        </pc:sldMkLst>
      </pc:sldChg>
      <pc:sldChg chg="mod modShow">
        <pc:chgData name="Divya Wadhwa" userId="c67ce333-c09d-454f-a52e-266062b19b3f" providerId="ADAL" clId="{BD15B7B9-C5CD-4128-86B5-D676EFB279BD}" dt="2022-06-27T11:50:56.590" v="96" actId="729"/>
        <pc:sldMkLst>
          <pc:docMk/>
          <pc:sldMk cId="2411210946" sldId="2147374987"/>
        </pc:sldMkLst>
      </pc:sldChg>
      <pc:sldChg chg="delSp modSp add del mod setBg">
        <pc:chgData name="Divya Wadhwa" userId="c67ce333-c09d-454f-a52e-266062b19b3f" providerId="ADAL" clId="{BD15B7B9-C5CD-4128-86B5-D676EFB279BD}" dt="2022-06-30T10:39:47.386" v="99" actId="47"/>
        <pc:sldMkLst>
          <pc:docMk/>
          <pc:sldMk cId="1804168300" sldId="2147374988"/>
        </pc:sldMkLst>
        <pc:spChg chg="mod">
          <ac:chgData name="Divya Wadhwa" userId="c67ce333-c09d-454f-a52e-266062b19b3f" providerId="ADAL" clId="{BD15B7B9-C5CD-4128-86B5-D676EFB279BD}" dt="2022-06-13T05:10:50.857" v="58" actId="1076"/>
          <ac:spMkLst>
            <pc:docMk/>
            <pc:sldMk cId="1804168300" sldId="2147374988"/>
            <ac:spMk id="267" creationId="{B0EF729C-35F7-4F91-8E3F-39E297EB37FB}"/>
          </ac:spMkLst>
        </pc:spChg>
        <pc:spChg chg="del">
          <ac:chgData name="Divya Wadhwa" userId="c67ce333-c09d-454f-a52e-266062b19b3f" providerId="ADAL" clId="{BD15B7B9-C5CD-4128-86B5-D676EFB279BD}" dt="2022-06-13T05:10:46.580" v="57" actId="478"/>
          <ac:spMkLst>
            <pc:docMk/>
            <pc:sldMk cId="1804168300" sldId="2147374988"/>
            <ac:spMk id="268" creationId="{05A4C1A1-9833-4697-83AB-3DD17EF69D64}"/>
          </ac:spMkLst>
        </pc:spChg>
        <pc:spChg chg="mod">
          <ac:chgData name="Divya Wadhwa" userId="c67ce333-c09d-454f-a52e-266062b19b3f" providerId="ADAL" clId="{BD15B7B9-C5CD-4128-86B5-D676EFB279BD}" dt="2022-06-13T05:11:37.079" v="81" actId="20577"/>
          <ac:spMkLst>
            <pc:docMk/>
            <pc:sldMk cId="1804168300" sldId="2147374988"/>
            <ac:spMk id="303" creationId="{3E5258A5-A2AF-46BB-98EE-FA915E4DF6D5}"/>
          </ac:spMkLst>
        </pc:spChg>
        <pc:spChg chg="mod">
          <ac:chgData name="Divya Wadhwa" userId="c67ce333-c09d-454f-a52e-266062b19b3f" providerId="ADAL" clId="{BD15B7B9-C5CD-4128-86B5-D676EFB279BD}" dt="2022-06-13T05:10:54.964" v="59" actId="1076"/>
          <ac:spMkLst>
            <pc:docMk/>
            <pc:sldMk cId="1804168300" sldId="2147374988"/>
            <ac:spMk id="309" creationId="{359B8F35-26AE-4B4D-8809-F531DAC07BBE}"/>
          </ac:spMkLst>
        </pc:spChg>
      </pc:sldChg>
      <pc:sldChg chg="new del">
        <pc:chgData name="Divya Wadhwa" userId="c67ce333-c09d-454f-a52e-266062b19b3f" providerId="ADAL" clId="{BD15B7B9-C5CD-4128-86B5-D676EFB279BD}" dt="2022-06-29T10:41:29.934" v="98" actId="47"/>
        <pc:sldMkLst>
          <pc:docMk/>
          <pc:sldMk cId="1153340080" sldId="214737498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761FCC-EB54-48BF-8D83-6C409FE3D346}" type="doc">
      <dgm:prSet loTypeId="urn:microsoft.com/office/officeart/2005/8/layout/defaul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64FCC06-4625-4376-B26D-2674932B10B4}">
      <dgm:prSet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800" dirty="0"/>
            <a:t>Lack of channel to get W</a:t>
          </a:r>
          <a:r>
            <a:rPr lang="en-US" sz="1800" b="1" dirty="0"/>
            <a:t>ider Market Access </a:t>
          </a:r>
          <a:endParaRPr lang="en-US" sz="1800" dirty="0"/>
        </a:p>
      </dgm:t>
    </dgm:pt>
    <dgm:pt modelId="{B87D567E-7AED-4C41-98C4-F06FC3DE7F2A}" type="parTrans" cxnId="{8D297D9F-C747-4C1D-9A90-B6F8776F9301}">
      <dgm:prSet/>
      <dgm:spPr/>
      <dgm:t>
        <a:bodyPr/>
        <a:lstStyle/>
        <a:p>
          <a:endParaRPr lang="en-US"/>
        </a:p>
      </dgm:t>
    </dgm:pt>
    <dgm:pt modelId="{56DB7FF4-FC01-4399-AF90-8684ED0AA6C5}" type="sibTrans" cxnId="{8D297D9F-C747-4C1D-9A90-B6F8776F9301}">
      <dgm:prSet/>
      <dgm:spPr/>
      <dgm:t>
        <a:bodyPr/>
        <a:lstStyle/>
        <a:p>
          <a:endParaRPr lang="en-US"/>
        </a:p>
      </dgm:t>
    </dgm:pt>
    <dgm:pt modelId="{F92065DF-09A4-4455-B934-AB62E8330629}">
      <dgm:prSet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800" dirty="0"/>
            <a:t>Getting </a:t>
          </a:r>
          <a:r>
            <a:rPr lang="en-US" sz="1800" b="1" dirty="0"/>
            <a:t>access to large buyers </a:t>
          </a:r>
          <a:r>
            <a:rPr lang="en-US" sz="1800" dirty="0"/>
            <a:t>with level playing field </a:t>
          </a:r>
          <a:r>
            <a:rPr lang="en-US" sz="1800" b="1" dirty="0"/>
            <a:t>(Discovery)</a:t>
          </a:r>
        </a:p>
      </dgm:t>
    </dgm:pt>
    <dgm:pt modelId="{357D65D4-B30B-4B90-AA51-BF3CFEE4B0DF}" type="parTrans" cxnId="{2DA0B6B1-DDDC-4A3C-B37D-E97490DD6F69}">
      <dgm:prSet/>
      <dgm:spPr/>
      <dgm:t>
        <a:bodyPr/>
        <a:lstStyle/>
        <a:p>
          <a:endParaRPr lang="en-US"/>
        </a:p>
      </dgm:t>
    </dgm:pt>
    <dgm:pt modelId="{46A2ECCE-5BD5-45DC-B386-C1374EC20A39}" type="sibTrans" cxnId="{2DA0B6B1-DDDC-4A3C-B37D-E97490DD6F69}">
      <dgm:prSet/>
      <dgm:spPr/>
      <dgm:t>
        <a:bodyPr/>
        <a:lstStyle/>
        <a:p>
          <a:endParaRPr lang="en-US"/>
        </a:p>
      </dgm:t>
    </dgm:pt>
    <dgm:pt modelId="{C87E5742-5668-42E0-BB86-EDCC3446FCA1}">
      <dgm:prSet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800" dirty="0"/>
            <a:t>Lack of </a:t>
          </a:r>
          <a:r>
            <a:rPr lang="en-US" sz="1800" b="1" dirty="0"/>
            <a:t>TRUST</a:t>
          </a:r>
          <a:r>
            <a:rPr lang="en-US" sz="1800" dirty="0"/>
            <a:t> between operators &amp; participants for executing Transactions</a:t>
          </a:r>
        </a:p>
      </dgm:t>
    </dgm:pt>
    <dgm:pt modelId="{02CFCB84-4238-43E0-8EE3-AD7218A3E186}" type="parTrans" cxnId="{EFD75790-92EA-4636-B908-CF5BA53CFF79}">
      <dgm:prSet/>
      <dgm:spPr/>
      <dgm:t>
        <a:bodyPr/>
        <a:lstStyle/>
        <a:p>
          <a:endParaRPr lang="en-US"/>
        </a:p>
      </dgm:t>
    </dgm:pt>
    <dgm:pt modelId="{9E57CBB1-98BB-4018-B268-F065E658B0D4}" type="sibTrans" cxnId="{EFD75790-92EA-4636-B908-CF5BA53CFF79}">
      <dgm:prSet/>
      <dgm:spPr/>
      <dgm:t>
        <a:bodyPr/>
        <a:lstStyle/>
        <a:p>
          <a:endParaRPr lang="en-US"/>
        </a:p>
      </dgm:t>
    </dgm:pt>
    <dgm:pt modelId="{36958CC4-7B33-4B9E-B2F5-0F8AF37D013D}">
      <dgm:prSet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800" b="1"/>
            <a:t>Getting credit </a:t>
          </a:r>
          <a:r>
            <a:rPr lang="en-US" sz="1800"/>
            <a:t>from formal financial system</a:t>
          </a:r>
        </a:p>
      </dgm:t>
    </dgm:pt>
    <dgm:pt modelId="{8CE180B4-AA37-4494-A318-ED444AFE305E}" type="parTrans" cxnId="{24C6639D-7F69-4D9B-AA8E-93934E245274}">
      <dgm:prSet/>
      <dgm:spPr/>
      <dgm:t>
        <a:bodyPr/>
        <a:lstStyle/>
        <a:p>
          <a:endParaRPr lang="en-US"/>
        </a:p>
      </dgm:t>
    </dgm:pt>
    <dgm:pt modelId="{5D817ABA-6CED-4F64-89C6-F1E6F9ECD787}" type="sibTrans" cxnId="{24C6639D-7F69-4D9B-AA8E-93934E245274}">
      <dgm:prSet/>
      <dgm:spPr/>
      <dgm:t>
        <a:bodyPr/>
        <a:lstStyle/>
        <a:p>
          <a:endParaRPr lang="en-US"/>
        </a:p>
      </dgm:t>
    </dgm:pt>
    <dgm:pt modelId="{D191C6EE-15A5-41A7-B883-08526B5293FF}">
      <dgm:prSet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800"/>
            <a:t>Lack of </a:t>
          </a:r>
          <a:r>
            <a:rPr lang="en-US" sz="1800" b="1"/>
            <a:t>RELIABLE LOGISTICS</a:t>
          </a:r>
          <a:r>
            <a:rPr lang="en-US" sz="1800"/>
            <a:t> services</a:t>
          </a:r>
        </a:p>
      </dgm:t>
    </dgm:pt>
    <dgm:pt modelId="{1D0DBA73-C595-4DE8-939A-3DE7643CD5E0}" type="parTrans" cxnId="{D3D15F86-AD12-4EE3-A1DD-5A0C6AA99DD7}">
      <dgm:prSet/>
      <dgm:spPr/>
      <dgm:t>
        <a:bodyPr/>
        <a:lstStyle/>
        <a:p>
          <a:endParaRPr lang="en-US"/>
        </a:p>
      </dgm:t>
    </dgm:pt>
    <dgm:pt modelId="{272386D3-3DA9-4946-B4D2-302C27F44124}" type="sibTrans" cxnId="{D3D15F86-AD12-4EE3-A1DD-5A0C6AA99DD7}">
      <dgm:prSet/>
      <dgm:spPr/>
      <dgm:t>
        <a:bodyPr/>
        <a:lstStyle/>
        <a:p>
          <a:endParaRPr lang="en-US"/>
        </a:p>
      </dgm:t>
    </dgm:pt>
    <dgm:pt modelId="{72AFE681-52B8-4248-A606-C5F247713CBC}" type="pres">
      <dgm:prSet presAssocID="{87761FCC-EB54-48BF-8D83-6C409FE3D346}" presName="diagram" presStyleCnt="0">
        <dgm:presLayoutVars>
          <dgm:dir/>
          <dgm:resizeHandles val="exact"/>
        </dgm:presLayoutVars>
      </dgm:prSet>
      <dgm:spPr/>
    </dgm:pt>
    <dgm:pt modelId="{6B2F2706-4E6F-4C28-995F-CAD510D76DD2}" type="pres">
      <dgm:prSet presAssocID="{064FCC06-4625-4376-B26D-2674932B10B4}" presName="node" presStyleLbl="node1" presStyleIdx="0" presStyleCnt="5" custScaleY="115296">
        <dgm:presLayoutVars>
          <dgm:bulletEnabled val="1"/>
        </dgm:presLayoutVars>
      </dgm:prSet>
      <dgm:spPr/>
    </dgm:pt>
    <dgm:pt modelId="{9AF1D53F-8CE6-40AE-AEA3-39FDCBF3E182}" type="pres">
      <dgm:prSet presAssocID="{56DB7FF4-FC01-4399-AF90-8684ED0AA6C5}" presName="sibTrans" presStyleCnt="0"/>
      <dgm:spPr/>
    </dgm:pt>
    <dgm:pt modelId="{1323CAF3-8F4E-4B35-A55A-979AF8EA0483}" type="pres">
      <dgm:prSet presAssocID="{F92065DF-09A4-4455-B934-AB62E8330629}" presName="node" presStyleLbl="node1" presStyleIdx="1" presStyleCnt="5" custScaleY="115296">
        <dgm:presLayoutVars>
          <dgm:bulletEnabled val="1"/>
        </dgm:presLayoutVars>
      </dgm:prSet>
      <dgm:spPr/>
    </dgm:pt>
    <dgm:pt modelId="{FB2C3008-23CD-49B4-8270-0D041CAE5A5E}" type="pres">
      <dgm:prSet presAssocID="{46A2ECCE-5BD5-45DC-B386-C1374EC20A39}" presName="sibTrans" presStyleCnt="0"/>
      <dgm:spPr/>
    </dgm:pt>
    <dgm:pt modelId="{686ACCBC-CED0-4EF1-A912-2F43C0876EFD}" type="pres">
      <dgm:prSet presAssocID="{C87E5742-5668-42E0-BB86-EDCC3446FCA1}" presName="node" presStyleLbl="node1" presStyleIdx="2" presStyleCnt="5" custScaleY="115296">
        <dgm:presLayoutVars>
          <dgm:bulletEnabled val="1"/>
        </dgm:presLayoutVars>
      </dgm:prSet>
      <dgm:spPr/>
    </dgm:pt>
    <dgm:pt modelId="{E07FCB64-4330-40D6-A9DC-27C1C0A6738C}" type="pres">
      <dgm:prSet presAssocID="{9E57CBB1-98BB-4018-B268-F065E658B0D4}" presName="sibTrans" presStyleCnt="0"/>
      <dgm:spPr/>
    </dgm:pt>
    <dgm:pt modelId="{E0E829F7-9AE1-4FA8-AF6D-9D7D50D2D63F}" type="pres">
      <dgm:prSet presAssocID="{36958CC4-7B33-4B9E-B2F5-0F8AF37D013D}" presName="node" presStyleLbl="node1" presStyleIdx="3" presStyleCnt="5" custScaleY="115296">
        <dgm:presLayoutVars>
          <dgm:bulletEnabled val="1"/>
        </dgm:presLayoutVars>
      </dgm:prSet>
      <dgm:spPr/>
    </dgm:pt>
    <dgm:pt modelId="{0C7A977D-2E62-46DC-AEAE-7E96AA2B0F8D}" type="pres">
      <dgm:prSet presAssocID="{5D817ABA-6CED-4F64-89C6-F1E6F9ECD787}" presName="sibTrans" presStyleCnt="0"/>
      <dgm:spPr/>
    </dgm:pt>
    <dgm:pt modelId="{BD39A21A-D8D4-4BBF-A920-46D853C24B1C}" type="pres">
      <dgm:prSet presAssocID="{D191C6EE-15A5-41A7-B883-08526B5293FF}" presName="node" presStyleLbl="node1" presStyleIdx="4" presStyleCnt="5" custScaleY="115296">
        <dgm:presLayoutVars>
          <dgm:bulletEnabled val="1"/>
        </dgm:presLayoutVars>
      </dgm:prSet>
      <dgm:spPr/>
    </dgm:pt>
  </dgm:ptLst>
  <dgm:cxnLst>
    <dgm:cxn modelId="{3B02C839-652D-4BB3-A1BA-0BE425A580B2}" type="presOf" srcId="{36958CC4-7B33-4B9E-B2F5-0F8AF37D013D}" destId="{E0E829F7-9AE1-4FA8-AF6D-9D7D50D2D63F}" srcOrd="0" destOrd="0" presId="urn:microsoft.com/office/officeart/2005/8/layout/default"/>
    <dgm:cxn modelId="{DA49A56D-1155-49C5-9D03-DC4921047828}" type="presOf" srcId="{87761FCC-EB54-48BF-8D83-6C409FE3D346}" destId="{72AFE681-52B8-4248-A606-C5F247713CBC}" srcOrd="0" destOrd="0" presId="urn:microsoft.com/office/officeart/2005/8/layout/default"/>
    <dgm:cxn modelId="{D3D15F86-AD12-4EE3-A1DD-5A0C6AA99DD7}" srcId="{87761FCC-EB54-48BF-8D83-6C409FE3D346}" destId="{D191C6EE-15A5-41A7-B883-08526B5293FF}" srcOrd="4" destOrd="0" parTransId="{1D0DBA73-C595-4DE8-939A-3DE7643CD5E0}" sibTransId="{272386D3-3DA9-4946-B4D2-302C27F44124}"/>
    <dgm:cxn modelId="{EFD75790-92EA-4636-B908-CF5BA53CFF79}" srcId="{87761FCC-EB54-48BF-8D83-6C409FE3D346}" destId="{C87E5742-5668-42E0-BB86-EDCC3446FCA1}" srcOrd="2" destOrd="0" parTransId="{02CFCB84-4238-43E0-8EE3-AD7218A3E186}" sibTransId="{9E57CBB1-98BB-4018-B268-F065E658B0D4}"/>
    <dgm:cxn modelId="{24C6639D-7F69-4D9B-AA8E-93934E245274}" srcId="{87761FCC-EB54-48BF-8D83-6C409FE3D346}" destId="{36958CC4-7B33-4B9E-B2F5-0F8AF37D013D}" srcOrd="3" destOrd="0" parTransId="{8CE180B4-AA37-4494-A318-ED444AFE305E}" sibTransId="{5D817ABA-6CED-4F64-89C6-F1E6F9ECD787}"/>
    <dgm:cxn modelId="{8D297D9F-C747-4C1D-9A90-B6F8776F9301}" srcId="{87761FCC-EB54-48BF-8D83-6C409FE3D346}" destId="{064FCC06-4625-4376-B26D-2674932B10B4}" srcOrd="0" destOrd="0" parTransId="{B87D567E-7AED-4C41-98C4-F06FC3DE7F2A}" sibTransId="{56DB7FF4-FC01-4399-AF90-8684ED0AA6C5}"/>
    <dgm:cxn modelId="{4A49E39F-9809-448B-89DD-1CABF9607877}" type="presOf" srcId="{C87E5742-5668-42E0-BB86-EDCC3446FCA1}" destId="{686ACCBC-CED0-4EF1-A912-2F43C0876EFD}" srcOrd="0" destOrd="0" presId="urn:microsoft.com/office/officeart/2005/8/layout/default"/>
    <dgm:cxn modelId="{804363A6-27CE-490E-B587-CA64786F96E3}" type="presOf" srcId="{064FCC06-4625-4376-B26D-2674932B10B4}" destId="{6B2F2706-4E6F-4C28-995F-CAD510D76DD2}" srcOrd="0" destOrd="0" presId="urn:microsoft.com/office/officeart/2005/8/layout/default"/>
    <dgm:cxn modelId="{2DA0B6B1-DDDC-4A3C-B37D-E97490DD6F69}" srcId="{87761FCC-EB54-48BF-8D83-6C409FE3D346}" destId="{F92065DF-09A4-4455-B934-AB62E8330629}" srcOrd="1" destOrd="0" parTransId="{357D65D4-B30B-4B90-AA51-BF3CFEE4B0DF}" sibTransId="{46A2ECCE-5BD5-45DC-B386-C1374EC20A39}"/>
    <dgm:cxn modelId="{8F3241B9-2DE9-4DB4-8FC3-BC57B94D7140}" type="presOf" srcId="{D191C6EE-15A5-41A7-B883-08526B5293FF}" destId="{BD39A21A-D8D4-4BBF-A920-46D853C24B1C}" srcOrd="0" destOrd="0" presId="urn:microsoft.com/office/officeart/2005/8/layout/default"/>
    <dgm:cxn modelId="{5D589CEC-C563-4F14-82BC-430207ECBCDD}" type="presOf" srcId="{F92065DF-09A4-4455-B934-AB62E8330629}" destId="{1323CAF3-8F4E-4B35-A55A-979AF8EA0483}" srcOrd="0" destOrd="0" presId="urn:microsoft.com/office/officeart/2005/8/layout/default"/>
    <dgm:cxn modelId="{7D9C4BD4-8D4B-4E5D-A1A5-D3DC9F130DAB}" type="presParOf" srcId="{72AFE681-52B8-4248-A606-C5F247713CBC}" destId="{6B2F2706-4E6F-4C28-995F-CAD510D76DD2}" srcOrd="0" destOrd="0" presId="urn:microsoft.com/office/officeart/2005/8/layout/default"/>
    <dgm:cxn modelId="{A6B57F94-9D75-4922-AB17-9AF212F0DD49}" type="presParOf" srcId="{72AFE681-52B8-4248-A606-C5F247713CBC}" destId="{9AF1D53F-8CE6-40AE-AEA3-39FDCBF3E182}" srcOrd="1" destOrd="0" presId="urn:microsoft.com/office/officeart/2005/8/layout/default"/>
    <dgm:cxn modelId="{3A92D661-A87F-4DA4-B964-EBC6A43BD285}" type="presParOf" srcId="{72AFE681-52B8-4248-A606-C5F247713CBC}" destId="{1323CAF3-8F4E-4B35-A55A-979AF8EA0483}" srcOrd="2" destOrd="0" presId="urn:microsoft.com/office/officeart/2005/8/layout/default"/>
    <dgm:cxn modelId="{FA2CB82B-BAD8-46F5-A7B2-8A18906B4B80}" type="presParOf" srcId="{72AFE681-52B8-4248-A606-C5F247713CBC}" destId="{FB2C3008-23CD-49B4-8270-0D041CAE5A5E}" srcOrd="3" destOrd="0" presId="urn:microsoft.com/office/officeart/2005/8/layout/default"/>
    <dgm:cxn modelId="{31263AB4-8822-4AF0-B191-7CB7191EB206}" type="presParOf" srcId="{72AFE681-52B8-4248-A606-C5F247713CBC}" destId="{686ACCBC-CED0-4EF1-A912-2F43C0876EFD}" srcOrd="4" destOrd="0" presId="urn:microsoft.com/office/officeart/2005/8/layout/default"/>
    <dgm:cxn modelId="{EE4F3307-4DEA-4FF2-9EE8-485D1F4B827C}" type="presParOf" srcId="{72AFE681-52B8-4248-A606-C5F247713CBC}" destId="{E07FCB64-4330-40D6-A9DC-27C1C0A6738C}" srcOrd="5" destOrd="0" presId="urn:microsoft.com/office/officeart/2005/8/layout/default"/>
    <dgm:cxn modelId="{4D80348D-A0EE-4888-93ED-678E63F28EAB}" type="presParOf" srcId="{72AFE681-52B8-4248-A606-C5F247713CBC}" destId="{E0E829F7-9AE1-4FA8-AF6D-9D7D50D2D63F}" srcOrd="6" destOrd="0" presId="urn:microsoft.com/office/officeart/2005/8/layout/default"/>
    <dgm:cxn modelId="{9182E3C5-DB95-4212-A78B-BC9A4BEA191D}" type="presParOf" srcId="{72AFE681-52B8-4248-A606-C5F247713CBC}" destId="{0C7A977D-2E62-46DC-AEAE-7E96AA2B0F8D}" srcOrd="7" destOrd="0" presId="urn:microsoft.com/office/officeart/2005/8/layout/default"/>
    <dgm:cxn modelId="{F575B856-38EE-4F4B-867B-0E5A241590F9}" type="presParOf" srcId="{72AFE681-52B8-4248-A606-C5F247713CBC}" destId="{BD39A21A-D8D4-4BBF-A920-46D853C24B1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761FCC-EB54-48BF-8D83-6C409FE3D346}" type="doc">
      <dgm:prSet loTypeId="urn:microsoft.com/office/officeart/2005/8/layout/default" loCatId="list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064FCC06-4625-4376-B26D-2674932B10B4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1900" b="1" i="0" baseline="0" dirty="0"/>
            <a:t>Establish digital as well as physical distribution </a:t>
          </a:r>
          <a:r>
            <a:rPr lang="en-US" sz="1900" b="0" i="0" baseline="0" dirty="0"/>
            <a:t>across the country</a:t>
          </a:r>
          <a:endParaRPr lang="en-US" sz="1900" dirty="0"/>
        </a:p>
      </dgm:t>
    </dgm:pt>
    <dgm:pt modelId="{B87D567E-7AED-4C41-98C4-F06FC3DE7F2A}" type="parTrans" cxnId="{8D297D9F-C747-4C1D-9A90-B6F8776F9301}">
      <dgm:prSet/>
      <dgm:spPr/>
      <dgm:t>
        <a:bodyPr/>
        <a:lstStyle/>
        <a:p>
          <a:endParaRPr lang="en-US" sz="1900"/>
        </a:p>
      </dgm:t>
    </dgm:pt>
    <dgm:pt modelId="{56DB7FF4-FC01-4399-AF90-8684ED0AA6C5}" type="sibTrans" cxnId="{8D297D9F-C747-4C1D-9A90-B6F8776F9301}">
      <dgm:prSet/>
      <dgm:spPr/>
      <dgm:t>
        <a:bodyPr/>
        <a:lstStyle/>
        <a:p>
          <a:endParaRPr lang="en-US" sz="1900"/>
        </a:p>
      </dgm:t>
    </dgm:pt>
    <dgm:pt modelId="{F92065DF-09A4-4455-B934-AB62E8330629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1900" b="0" i="0" baseline="0" dirty="0"/>
            <a:t>Reach out to </a:t>
          </a:r>
          <a:r>
            <a:rPr lang="en-US" sz="1900" b="1" dirty="0"/>
            <a:t>Mid &amp; Large Size companies &amp; provide access to the MSMEs</a:t>
          </a:r>
        </a:p>
      </dgm:t>
    </dgm:pt>
    <dgm:pt modelId="{357D65D4-B30B-4B90-AA51-BF3CFEE4B0DF}" type="parTrans" cxnId="{2DA0B6B1-DDDC-4A3C-B37D-E97490DD6F69}">
      <dgm:prSet/>
      <dgm:spPr/>
      <dgm:t>
        <a:bodyPr/>
        <a:lstStyle/>
        <a:p>
          <a:endParaRPr lang="en-US" sz="1900"/>
        </a:p>
      </dgm:t>
    </dgm:pt>
    <dgm:pt modelId="{46A2ECCE-5BD5-45DC-B386-C1374EC20A39}" type="sibTrans" cxnId="{2DA0B6B1-DDDC-4A3C-B37D-E97490DD6F69}">
      <dgm:prSet/>
      <dgm:spPr/>
      <dgm:t>
        <a:bodyPr/>
        <a:lstStyle/>
        <a:p>
          <a:endParaRPr lang="en-US" sz="1900"/>
        </a:p>
      </dgm:t>
    </dgm:pt>
    <dgm:pt modelId="{C87E5742-5668-42E0-BB86-EDCC3446FCA1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IN" sz="1900" b="0" i="0" baseline="0" dirty="0"/>
            <a:t>Create trust through </a:t>
          </a:r>
          <a:r>
            <a:rPr lang="en-IN" sz="1900" b="1" i="0" baseline="0" dirty="0"/>
            <a:t>verifications, certifications &amp; experience</a:t>
          </a:r>
          <a:endParaRPr lang="en-US" sz="1900" b="1" dirty="0"/>
        </a:p>
      </dgm:t>
    </dgm:pt>
    <dgm:pt modelId="{02CFCB84-4238-43E0-8EE3-AD7218A3E186}" type="parTrans" cxnId="{EFD75790-92EA-4636-B908-CF5BA53CFF79}">
      <dgm:prSet/>
      <dgm:spPr/>
      <dgm:t>
        <a:bodyPr/>
        <a:lstStyle/>
        <a:p>
          <a:endParaRPr lang="en-US" sz="1900"/>
        </a:p>
      </dgm:t>
    </dgm:pt>
    <dgm:pt modelId="{9E57CBB1-98BB-4018-B268-F065E658B0D4}" type="sibTrans" cxnId="{EFD75790-92EA-4636-B908-CF5BA53CFF79}">
      <dgm:prSet/>
      <dgm:spPr/>
      <dgm:t>
        <a:bodyPr/>
        <a:lstStyle/>
        <a:p>
          <a:endParaRPr lang="en-US" sz="1900"/>
        </a:p>
      </dgm:t>
    </dgm:pt>
    <dgm:pt modelId="{36958CC4-7B33-4B9E-B2F5-0F8AF37D013D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1900" b="1" i="0" baseline="0" dirty="0"/>
            <a:t>Ensuring working capital </a:t>
          </a:r>
          <a:r>
            <a:rPr lang="en-US" sz="1900" b="0" i="0" baseline="0" dirty="0"/>
            <a:t>and term loans through Banking &amp; NBFC partnerships</a:t>
          </a:r>
          <a:endParaRPr lang="en-US" sz="1900" dirty="0"/>
        </a:p>
      </dgm:t>
    </dgm:pt>
    <dgm:pt modelId="{8CE180B4-AA37-4494-A318-ED444AFE305E}" type="parTrans" cxnId="{24C6639D-7F69-4D9B-AA8E-93934E245274}">
      <dgm:prSet/>
      <dgm:spPr/>
      <dgm:t>
        <a:bodyPr/>
        <a:lstStyle/>
        <a:p>
          <a:endParaRPr lang="en-US" sz="1900"/>
        </a:p>
      </dgm:t>
    </dgm:pt>
    <dgm:pt modelId="{5D817ABA-6CED-4F64-89C6-F1E6F9ECD787}" type="sibTrans" cxnId="{24C6639D-7F69-4D9B-AA8E-93934E245274}">
      <dgm:prSet/>
      <dgm:spPr/>
      <dgm:t>
        <a:bodyPr/>
        <a:lstStyle/>
        <a:p>
          <a:endParaRPr lang="en-US" sz="1900"/>
        </a:p>
      </dgm:t>
    </dgm:pt>
    <dgm:pt modelId="{D191C6EE-15A5-41A7-B883-08526B5293FF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1900" b="0" i="0" baseline="0" dirty="0"/>
            <a:t>Enabling </a:t>
          </a:r>
          <a:r>
            <a:rPr lang="en-US" sz="1900" b="1" i="0" baseline="0" dirty="0"/>
            <a:t>Logistics solutions </a:t>
          </a:r>
          <a:r>
            <a:rPr lang="en-US" sz="1900" b="0" i="0" baseline="0" dirty="0"/>
            <a:t>as required</a:t>
          </a:r>
          <a:endParaRPr lang="en-US" sz="1900" dirty="0"/>
        </a:p>
      </dgm:t>
    </dgm:pt>
    <dgm:pt modelId="{1D0DBA73-C595-4DE8-939A-3DE7643CD5E0}" type="parTrans" cxnId="{D3D15F86-AD12-4EE3-A1DD-5A0C6AA99DD7}">
      <dgm:prSet/>
      <dgm:spPr/>
      <dgm:t>
        <a:bodyPr/>
        <a:lstStyle/>
        <a:p>
          <a:endParaRPr lang="en-US" sz="1900"/>
        </a:p>
      </dgm:t>
    </dgm:pt>
    <dgm:pt modelId="{272386D3-3DA9-4946-B4D2-302C27F44124}" type="sibTrans" cxnId="{D3D15F86-AD12-4EE3-A1DD-5A0C6AA99DD7}">
      <dgm:prSet/>
      <dgm:spPr/>
      <dgm:t>
        <a:bodyPr/>
        <a:lstStyle/>
        <a:p>
          <a:endParaRPr lang="en-US" sz="1900"/>
        </a:p>
      </dgm:t>
    </dgm:pt>
    <dgm:pt modelId="{72AFE681-52B8-4248-A606-C5F247713CBC}" type="pres">
      <dgm:prSet presAssocID="{87761FCC-EB54-48BF-8D83-6C409FE3D346}" presName="diagram" presStyleCnt="0">
        <dgm:presLayoutVars>
          <dgm:dir/>
          <dgm:resizeHandles val="exact"/>
        </dgm:presLayoutVars>
      </dgm:prSet>
      <dgm:spPr/>
    </dgm:pt>
    <dgm:pt modelId="{6B2F2706-4E6F-4C28-995F-CAD510D76DD2}" type="pres">
      <dgm:prSet presAssocID="{064FCC06-4625-4376-B26D-2674932B10B4}" presName="node" presStyleLbl="node1" presStyleIdx="0" presStyleCnt="5" custScaleY="115296" custLinFactNeighborX="-185">
        <dgm:presLayoutVars>
          <dgm:bulletEnabled val="1"/>
        </dgm:presLayoutVars>
      </dgm:prSet>
      <dgm:spPr/>
    </dgm:pt>
    <dgm:pt modelId="{9AF1D53F-8CE6-40AE-AEA3-39FDCBF3E182}" type="pres">
      <dgm:prSet presAssocID="{56DB7FF4-FC01-4399-AF90-8684ED0AA6C5}" presName="sibTrans" presStyleCnt="0"/>
      <dgm:spPr/>
    </dgm:pt>
    <dgm:pt modelId="{1323CAF3-8F4E-4B35-A55A-979AF8EA0483}" type="pres">
      <dgm:prSet presAssocID="{F92065DF-09A4-4455-B934-AB62E8330629}" presName="node" presStyleLbl="node1" presStyleIdx="1" presStyleCnt="5" custScaleY="115296">
        <dgm:presLayoutVars>
          <dgm:bulletEnabled val="1"/>
        </dgm:presLayoutVars>
      </dgm:prSet>
      <dgm:spPr/>
    </dgm:pt>
    <dgm:pt modelId="{FB2C3008-23CD-49B4-8270-0D041CAE5A5E}" type="pres">
      <dgm:prSet presAssocID="{46A2ECCE-5BD5-45DC-B386-C1374EC20A39}" presName="sibTrans" presStyleCnt="0"/>
      <dgm:spPr/>
    </dgm:pt>
    <dgm:pt modelId="{686ACCBC-CED0-4EF1-A912-2F43C0876EFD}" type="pres">
      <dgm:prSet presAssocID="{C87E5742-5668-42E0-BB86-EDCC3446FCA1}" presName="node" presStyleLbl="node1" presStyleIdx="2" presStyleCnt="5" custScaleY="115296">
        <dgm:presLayoutVars>
          <dgm:bulletEnabled val="1"/>
        </dgm:presLayoutVars>
      </dgm:prSet>
      <dgm:spPr/>
    </dgm:pt>
    <dgm:pt modelId="{E07FCB64-4330-40D6-A9DC-27C1C0A6738C}" type="pres">
      <dgm:prSet presAssocID="{9E57CBB1-98BB-4018-B268-F065E658B0D4}" presName="sibTrans" presStyleCnt="0"/>
      <dgm:spPr/>
    </dgm:pt>
    <dgm:pt modelId="{E0E829F7-9AE1-4FA8-AF6D-9D7D50D2D63F}" type="pres">
      <dgm:prSet presAssocID="{36958CC4-7B33-4B9E-B2F5-0F8AF37D013D}" presName="node" presStyleLbl="node1" presStyleIdx="3" presStyleCnt="5" custScaleY="115296">
        <dgm:presLayoutVars>
          <dgm:bulletEnabled val="1"/>
        </dgm:presLayoutVars>
      </dgm:prSet>
      <dgm:spPr/>
    </dgm:pt>
    <dgm:pt modelId="{0C7A977D-2E62-46DC-AEAE-7E96AA2B0F8D}" type="pres">
      <dgm:prSet presAssocID="{5D817ABA-6CED-4F64-89C6-F1E6F9ECD787}" presName="sibTrans" presStyleCnt="0"/>
      <dgm:spPr/>
    </dgm:pt>
    <dgm:pt modelId="{BD39A21A-D8D4-4BBF-A920-46D853C24B1C}" type="pres">
      <dgm:prSet presAssocID="{D191C6EE-15A5-41A7-B883-08526B5293FF}" presName="node" presStyleLbl="node1" presStyleIdx="4" presStyleCnt="5" custScaleY="115296">
        <dgm:presLayoutVars>
          <dgm:bulletEnabled val="1"/>
        </dgm:presLayoutVars>
      </dgm:prSet>
      <dgm:spPr/>
    </dgm:pt>
  </dgm:ptLst>
  <dgm:cxnLst>
    <dgm:cxn modelId="{3B02C839-652D-4BB3-A1BA-0BE425A580B2}" type="presOf" srcId="{36958CC4-7B33-4B9E-B2F5-0F8AF37D013D}" destId="{E0E829F7-9AE1-4FA8-AF6D-9D7D50D2D63F}" srcOrd="0" destOrd="0" presId="urn:microsoft.com/office/officeart/2005/8/layout/default"/>
    <dgm:cxn modelId="{DA49A56D-1155-49C5-9D03-DC4921047828}" type="presOf" srcId="{87761FCC-EB54-48BF-8D83-6C409FE3D346}" destId="{72AFE681-52B8-4248-A606-C5F247713CBC}" srcOrd="0" destOrd="0" presId="urn:microsoft.com/office/officeart/2005/8/layout/default"/>
    <dgm:cxn modelId="{D3D15F86-AD12-4EE3-A1DD-5A0C6AA99DD7}" srcId="{87761FCC-EB54-48BF-8D83-6C409FE3D346}" destId="{D191C6EE-15A5-41A7-B883-08526B5293FF}" srcOrd="4" destOrd="0" parTransId="{1D0DBA73-C595-4DE8-939A-3DE7643CD5E0}" sibTransId="{272386D3-3DA9-4946-B4D2-302C27F44124}"/>
    <dgm:cxn modelId="{EFD75790-92EA-4636-B908-CF5BA53CFF79}" srcId="{87761FCC-EB54-48BF-8D83-6C409FE3D346}" destId="{C87E5742-5668-42E0-BB86-EDCC3446FCA1}" srcOrd="2" destOrd="0" parTransId="{02CFCB84-4238-43E0-8EE3-AD7218A3E186}" sibTransId="{9E57CBB1-98BB-4018-B268-F065E658B0D4}"/>
    <dgm:cxn modelId="{24C6639D-7F69-4D9B-AA8E-93934E245274}" srcId="{87761FCC-EB54-48BF-8D83-6C409FE3D346}" destId="{36958CC4-7B33-4B9E-B2F5-0F8AF37D013D}" srcOrd="3" destOrd="0" parTransId="{8CE180B4-AA37-4494-A318-ED444AFE305E}" sibTransId="{5D817ABA-6CED-4F64-89C6-F1E6F9ECD787}"/>
    <dgm:cxn modelId="{8D297D9F-C747-4C1D-9A90-B6F8776F9301}" srcId="{87761FCC-EB54-48BF-8D83-6C409FE3D346}" destId="{064FCC06-4625-4376-B26D-2674932B10B4}" srcOrd="0" destOrd="0" parTransId="{B87D567E-7AED-4C41-98C4-F06FC3DE7F2A}" sibTransId="{56DB7FF4-FC01-4399-AF90-8684ED0AA6C5}"/>
    <dgm:cxn modelId="{4A49E39F-9809-448B-89DD-1CABF9607877}" type="presOf" srcId="{C87E5742-5668-42E0-BB86-EDCC3446FCA1}" destId="{686ACCBC-CED0-4EF1-A912-2F43C0876EFD}" srcOrd="0" destOrd="0" presId="urn:microsoft.com/office/officeart/2005/8/layout/default"/>
    <dgm:cxn modelId="{804363A6-27CE-490E-B587-CA64786F96E3}" type="presOf" srcId="{064FCC06-4625-4376-B26D-2674932B10B4}" destId="{6B2F2706-4E6F-4C28-995F-CAD510D76DD2}" srcOrd="0" destOrd="0" presId="urn:microsoft.com/office/officeart/2005/8/layout/default"/>
    <dgm:cxn modelId="{2DA0B6B1-DDDC-4A3C-B37D-E97490DD6F69}" srcId="{87761FCC-EB54-48BF-8D83-6C409FE3D346}" destId="{F92065DF-09A4-4455-B934-AB62E8330629}" srcOrd="1" destOrd="0" parTransId="{357D65D4-B30B-4B90-AA51-BF3CFEE4B0DF}" sibTransId="{46A2ECCE-5BD5-45DC-B386-C1374EC20A39}"/>
    <dgm:cxn modelId="{8F3241B9-2DE9-4DB4-8FC3-BC57B94D7140}" type="presOf" srcId="{D191C6EE-15A5-41A7-B883-08526B5293FF}" destId="{BD39A21A-D8D4-4BBF-A920-46D853C24B1C}" srcOrd="0" destOrd="0" presId="urn:microsoft.com/office/officeart/2005/8/layout/default"/>
    <dgm:cxn modelId="{5D589CEC-C563-4F14-82BC-430207ECBCDD}" type="presOf" srcId="{F92065DF-09A4-4455-B934-AB62E8330629}" destId="{1323CAF3-8F4E-4B35-A55A-979AF8EA0483}" srcOrd="0" destOrd="0" presId="urn:microsoft.com/office/officeart/2005/8/layout/default"/>
    <dgm:cxn modelId="{7D9C4BD4-8D4B-4E5D-A1A5-D3DC9F130DAB}" type="presParOf" srcId="{72AFE681-52B8-4248-A606-C5F247713CBC}" destId="{6B2F2706-4E6F-4C28-995F-CAD510D76DD2}" srcOrd="0" destOrd="0" presId="urn:microsoft.com/office/officeart/2005/8/layout/default"/>
    <dgm:cxn modelId="{A6B57F94-9D75-4922-AB17-9AF212F0DD49}" type="presParOf" srcId="{72AFE681-52B8-4248-A606-C5F247713CBC}" destId="{9AF1D53F-8CE6-40AE-AEA3-39FDCBF3E182}" srcOrd="1" destOrd="0" presId="urn:microsoft.com/office/officeart/2005/8/layout/default"/>
    <dgm:cxn modelId="{3A92D661-A87F-4DA4-B964-EBC6A43BD285}" type="presParOf" srcId="{72AFE681-52B8-4248-A606-C5F247713CBC}" destId="{1323CAF3-8F4E-4B35-A55A-979AF8EA0483}" srcOrd="2" destOrd="0" presId="urn:microsoft.com/office/officeart/2005/8/layout/default"/>
    <dgm:cxn modelId="{FA2CB82B-BAD8-46F5-A7B2-8A18906B4B80}" type="presParOf" srcId="{72AFE681-52B8-4248-A606-C5F247713CBC}" destId="{FB2C3008-23CD-49B4-8270-0D041CAE5A5E}" srcOrd="3" destOrd="0" presId="urn:microsoft.com/office/officeart/2005/8/layout/default"/>
    <dgm:cxn modelId="{31263AB4-8822-4AF0-B191-7CB7191EB206}" type="presParOf" srcId="{72AFE681-52B8-4248-A606-C5F247713CBC}" destId="{686ACCBC-CED0-4EF1-A912-2F43C0876EFD}" srcOrd="4" destOrd="0" presId="urn:microsoft.com/office/officeart/2005/8/layout/default"/>
    <dgm:cxn modelId="{EE4F3307-4DEA-4FF2-9EE8-485D1F4B827C}" type="presParOf" srcId="{72AFE681-52B8-4248-A606-C5F247713CBC}" destId="{E07FCB64-4330-40D6-A9DC-27C1C0A6738C}" srcOrd="5" destOrd="0" presId="urn:microsoft.com/office/officeart/2005/8/layout/default"/>
    <dgm:cxn modelId="{4D80348D-A0EE-4888-93ED-678E63F28EAB}" type="presParOf" srcId="{72AFE681-52B8-4248-A606-C5F247713CBC}" destId="{E0E829F7-9AE1-4FA8-AF6D-9D7D50D2D63F}" srcOrd="6" destOrd="0" presId="urn:microsoft.com/office/officeart/2005/8/layout/default"/>
    <dgm:cxn modelId="{9182E3C5-DB95-4212-A78B-BC9A4BEA191D}" type="presParOf" srcId="{72AFE681-52B8-4248-A606-C5F247713CBC}" destId="{0C7A977D-2E62-46DC-AEAE-7E96AA2B0F8D}" srcOrd="7" destOrd="0" presId="urn:microsoft.com/office/officeart/2005/8/layout/default"/>
    <dgm:cxn modelId="{F575B856-38EE-4F4B-867B-0E5A241590F9}" type="presParOf" srcId="{72AFE681-52B8-4248-A606-C5F247713CBC}" destId="{BD39A21A-D8D4-4BBF-A920-46D853C24B1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F2706-4E6F-4C28-995F-CAD510D76DD2}">
      <dsp:nvSpPr>
        <dsp:cNvPr id="0" name=""/>
        <dsp:cNvSpPr/>
      </dsp:nvSpPr>
      <dsp:spPr>
        <a:xfrm>
          <a:off x="3940" y="253125"/>
          <a:ext cx="2133645" cy="1476004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Lack of channel to get W</a:t>
          </a:r>
          <a:r>
            <a:rPr lang="en-US" sz="1800" b="1" kern="1200" dirty="0"/>
            <a:t>ider Market Access </a:t>
          </a:r>
          <a:endParaRPr lang="en-US" sz="1800" kern="1200" dirty="0"/>
        </a:p>
      </dsp:txBody>
      <dsp:txXfrm>
        <a:off x="3940" y="253125"/>
        <a:ext cx="2133645" cy="1476004"/>
      </dsp:txXfrm>
    </dsp:sp>
    <dsp:sp modelId="{1323CAF3-8F4E-4B35-A55A-979AF8EA0483}">
      <dsp:nvSpPr>
        <dsp:cNvPr id="0" name=""/>
        <dsp:cNvSpPr/>
      </dsp:nvSpPr>
      <dsp:spPr>
        <a:xfrm>
          <a:off x="2350950" y="253125"/>
          <a:ext cx="2133645" cy="1476004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Getting </a:t>
          </a:r>
          <a:r>
            <a:rPr lang="en-US" sz="1800" b="1" kern="1200" dirty="0"/>
            <a:t>access to large buyers </a:t>
          </a:r>
          <a:r>
            <a:rPr lang="en-US" sz="1800" kern="1200" dirty="0"/>
            <a:t>with level playing field </a:t>
          </a:r>
          <a:r>
            <a:rPr lang="en-US" sz="1800" b="1" kern="1200" dirty="0"/>
            <a:t>(Discovery)</a:t>
          </a:r>
        </a:p>
      </dsp:txBody>
      <dsp:txXfrm>
        <a:off x="2350950" y="253125"/>
        <a:ext cx="2133645" cy="1476004"/>
      </dsp:txXfrm>
    </dsp:sp>
    <dsp:sp modelId="{686ACCBC-CED0-4EF1-A912-2F43C0876EFD}">
      <dsp:nvSpPr>
        <dsp:cNvPr id="0" name=""/>
        <dsp:cNvSpPr/>
      </dsp:nvSpPr>
      <dsp:spPr>
        <a:xfrm>
          <a:off x="4697959" y="253125"/>
          <a:ext cx="2133645" cy="1476004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Lack of </a:t>
          </a:r>
          <a:r>
            <a:rPr lang="en-US" sz="1800" b="1" kern="1200" dirty="0"/>
            <a:t>TRUST</a:t>
          </a:r>
          <a:r>
            <a:rPr lang="en-US" sz="1800" kern="1200" dirty="0"/>
            <a:t> between operators &amp; participants for executing Transactions</a:t>
          </a:r>
        </a:p>
      </dsp:txBody>
      <dsp:txXfrm>
        <a:off x="4697959" y="253125"/>
        <a:ext cx="2133645" cy="1476004"/>
      </dsp:txXfrm>
    </dsp:sp>
    <dsp:sp modelId="{E0E829F7-9AE1-4FA8-AF6D-9D7D50D2D63F}">
      <dsp:nvSpPr>
        <dsp:cNvPr id="0" name=""/>
        <dsp:cNvSpPr/>
      </dsp:nvSpPr>
      <dsp:spPr>
        <a:xfrm>
          <a:off x="7044969" y="253125"/>
          <a:ext cx="2133645" cy="1476004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Getting credit </a:t>
          </a:r>
          <a:r>
            <a:rPr lang="en-US" sz="1800" kern="1200"/>
            <a:t>from formal financial system</a:t>
          </a:r>
        </a:p>
      </dsp:txBody>
      <dsp:txXfrm>
        <a:off x="7044969" y="253125"/>
        <a:ext cx="2133645" cy="1476004"/>
      </dsp:txXfrm>
    </dsp:sp>
    <dsp:sp modelId="{BD39A21A-D8D4-4BBF-A920-46D853C24B1C}">
      <dsp:nvSpPr>
        <dsp:cNvPr id="0" name=""/>
        <dsp:cNvSpPr/>
      </dsp:nvSpPr>
      <dsp:spPr>
        <a:xfrm>
          <a:off x="9391979" y="253125"/>
          <a:ext cx="2133645" cy="1476004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Lack of </a:t>
          </a:r>
          <a:r>
            <a:rPr lang="en-US" sz="1800" b="1" kern="1200"/>
            <a:t>RELIABLE LOGISTICS</a:t>
          </a:r>
          <a:r>
            <a:rPr lang="en-US" sz="1800" kern="1200"/>
            <a:t> services</a:t>
          </a:r>
        </a:p>
      </dsp:txBody>
      <dsp:txXfrm>
        <a:off x="9391979" y="253125"/>
        <a:ext cx="2133645" cy="14760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F2706-4E6F-4C28-995F-CAD510D76DD2}">
      <dsp:nvSpPr>
        <dsp:cNvPr id="0" name=""/>
        <dsp:cNvSpPr/>
      </dsp:nvSpPr>
      <dsp:spPr>
        <a:xfrm>
          <a:off x="0" y="625794"/>
          <a:ext cx="2133645" cy="1476004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Establish digital as well as physical distribution </a:t>
          </a:r>
          <a:r>
            <a:rPr lang="en-US" sz="1900" b="0" i="0" kern="1200" baseline="0" dirty="0"/>
            <a:t>across the country</a:t>
          </a:r>
          <a:endParaRPr lang="en-US" sz="1900" kern="1200" dirty="0"/>
        </a:p>
      </dsp:txBody>
      <dsp:txXfrm>
        <a:off x="0" y="625794"/>
        <a:ext cx="2133645" cy="1476004"/>
      </dsp:txXfrm>
    </dsp:sp>
    <dsp:sp modelId="{1323CAF3-8F4E-4B35-A55A-979AF8EA0483}">
      <dsp:nvSpPr>
        <dsp:cNvPr id="0" name=""/>
        <dsp:cNvSpPr/>
      </dsp:nvSpPr>
      <dsp:spPr>
        <a:xfrm>
          <a:off x="2350950" y="625794"/>
          <a:ext cx="2133645" cy="1476004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Reach out to </a:t>
          </a:r>
          <a:r>
            <a:rPr lang="en-US" sz="1900" b="1" kern="1200" dirty="0"/>
            <a:t>Mid &amp; Large Size companies &amp; provide access to the MSMEs</a:t>
          </a:r>
        </a:p>
      </dsp:txBody>
      <dsp:txXfrm>
        <a:off x="2350950" y="625794"/>
        <a:ext cx="2133645" cy="1476004"/>
      </dsp:txXfrm>
    </dsp:sp>
    <dsp:sp modelId="{686ACCBC-CED0-4EF1-A912-2F43C0876EFD}">
      <dsp:nvSpPr>
        <dsp:cNvPr id="0" name=""/>
        <dsp:cNvSpPr/>
      </dsp:nvSpPr>
      <dsp:spPr>
        <a:xfrm>
          <a:off x="4697959" y="625794"/>
          <a:ext cx="2133645" cy="1476004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0" i="0" kern="1200" baseline="0" dirty="0"/>
            <a:t>Create trust through </a:t>
          </a:r>
          <a:r>
            <a:rPr lang="en-IN" sz="1900" b="1" i="0" kern="1200" baseline="0" dirty="0"/>
            <a:t>verifications, certifications &amp; experience</a:t>
          </a:r>
          <a:endParaRPr lang="en-US" sz="1900" b="1" kern="1200" dirty="0"/>
        </a:p>
      </dsp:txBody>
      <dsp:txXfrm>
        <a:off x="4697959" y="625794"/>
        <a:ext cx="2133645" cy="1476004"/>
      </dsp:txXfrm>
    </dsp:sp>
    <dsp:sp modelId="{E0E829F7-9AE1-4FA8-AF6D-9D7D50D2D63F}">
      <dsp:nvSpPr>
        <dsp:cNvPr id="0" name=""/>
        <dsp:cNvSpPr/>
      </dsp:nvSpPr>
      <dsp:spPr>
        <a:xfrm>
          <a:off x="7044969" y="625794"/>
          <a:ext cx="2133645" cy="1476004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Ensuring working capital </a:t>
          </a:r>
          <a:r>
            <a:rPr lang="en-US" sz="1900" b="0" i="0" kern="1200" baseline="0" dirty="0"/>
            <a:t>and term loans through Banking &amp; NBFC partnerships</a:t>
          </a:r>
          <a:endParaRPr lang="en-US" sz="1900" kern="1200" dirty="0"/>
        </a:p>
      </dsp:txBody>
      <dsp:txXfrm>
        <a:off x="7044969" y="625794"/>
        <a:ext cx="2133645" cy="1476004"/>
      </dsp:txXfrm>
    </dsp:sp>
    <dsp:sp modelId="{BD39A21A-D8D4-4BBF-A920-46D853C24B1C}">
      <dsp:nvSpPr>
        <dsp:cNvPr id="0" name=""/>
        <dsp:cNvSpPr/>
      </dsp:nvSpPr>
      <dsp:spPr>
        <a:xfrm>
          <a:off x="9391979" y="625794"/>
          <a:ext cx="2133645" cy="1476004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Enabling </a:t>
          </a:r>
          <a:r>
            <a:rPr lang="en-US" sz="1900" b="1" i="0" kern="1200" baseline="0" dirty="0"/>
            <a:t>Logistics solutions </a:t>
          </a:r>
          <a:r>
            <a:rPr lang="en-US" sz="1900" b="0" i="0" kern="1200" baseline="0" dirty="0"/>
            <a:t>as required</a:t>
          </a:r>
          <a:endParaRPr lang="en-US" sz="1900" kern="1200" dirty="0"/>
        </a:p>
      </dsp:txBody>
      <dsp:txXfrm>
        <a:off x="9391979" y="625794"/>
        <a:ext cx="2133645" cy="14760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1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7F981-0C11-4B6C-AAE7-51A41E3A87F6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1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1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42097-4583-4454-BC29-45589B9002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76854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AB88A-9885-4213-A442-7726F5B2ED2B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8"/>
            <a:ext cx="5852160" cy="378047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1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48971-D5AA-4437-A6C7-AF24C033EB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03311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516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810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791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OEM – Original Equipment Manufacturer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48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8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.xml"/><Relationship Id="rId4" Type="http://schemas.openxmlformats.org/officeDocument/2006/relationships/image" Target="../media/image4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6CC2-CC11-4EF7-9048-43AB71BDA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BB70E-9EFB-4D65-A580-55D7AF6BC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61C4-64CC-402C-9A2F-F712F294A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83F4-7D67-46DE-8F6C-878328F9221E}" type="datetime1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31B65-6996-450D-A09D-5E7B57971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370F7-FA2C-4ADF-9FE1-9B0EAF88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646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DAB06-AB95-4F3A-9CBE-5C3F1AEA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9216D-5FF0-4977-B1AA-6C71D964F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1E925-AB03-4792-86C7-9D2ACC4E6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8AE3-C492-49BF-8D01-B327FB46F9E2}" type="datetime1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6A82A-65CC-439D-8FB6-20683899D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A8DCD-533D-43AE-94FF-367E443E4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080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8D8E12-5974-443A-B87C-599103A574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AE58D-54E5-4384-B55A-D81D4C832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C006B-5F88-4774-80E2-980F791E6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45CB-C6FE-406D-B317-E8712E6464FB}" type="datetime1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FA6A9-088D-4AE3-B741-D8C00E272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6CB88-E63A-40E7-A7B7-DCAD49A5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033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5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65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EC9E2-B60B-43DF-A896-9E75180245D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27-06-2022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186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65" y="213055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11480-3BFF-4AD1-A043-136E749141D9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27-06-2022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495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AFB0-2210-4880-B133-BD4F96E6B7D0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27-06-2022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216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030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642EB-3334-4D85-AB2C-DBB97BCA04E1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27-06-2022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813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760C-0645-4FEA-BBD4-FC2D0C46D97E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27-06-2022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667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64" y="1535117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64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7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88C3-977D-4708-A90F-040C09B820A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27-06-2022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448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67F93-0519-415F-BC17-B126249ABDA8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27-06-2022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64" y="274645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3831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04B9-2144-4D18-9AF4-4FF09A84403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27-06-2022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64" y="274645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64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1171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ABCD-5863-4C51-868F-9A5FD962A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BF697-E88A-46C0-B8AD-8C301D2C1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43690-C6AE-4630-A274-54CC65EC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0D07-DCA0-48EB-9E22-FED8D2395197}" type="datetime1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D48DD-423E-451F-A2BB-8A88A121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DB86F-D5AC-4359-9BCB-FC816C7C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68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76564-6020-4FB3-9DDE-3BEDA67C08E1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27-06-2022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361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1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CC8D9-7BF5-4E4A-B388-56D44DEA8525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27-06-2022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542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82" y="4800730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82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82" y="5367468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0929-D624-4D3B-AF0E-8C6388EDF7B1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27-06-2022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5229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0501-CC67-4245-AC50-A393E4A08CD7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27-06-2022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185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8C63-36A7-4A7D-A5E7-A8055B1500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27-06-2022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023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1B27-FE02-4ED8-90FB-1353A91C543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27-06-2022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64" y="274645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64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960663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bg>
      <p:bgPr>
        <a:gradFill flip="none" rotWithShape="1">
          <a:gsLst>
            <a:gs pos="81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6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1E7C6-C892-4BF2-8E0B-F7212601B459}" type="datetime1">
              <a:rPr lang="en-IN" smtClean="0">
                <a:solidFill>
                  <a:srgbClr val="000000">
                    <a:tint val="75000"/>
                  </a:srgbClr>
                </a:solidFill>
              </a:rPr>
              <a:t>27-06-2022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64" y="6356482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>
                <a:solidFill>
                  <a:srgbClr val="FFFFFF"/>
                </a:solidFill>
              </a:rPr>
              <a:pPr/>
              <a:t>‹#›</a:t>
            </a:fld>
            <a:endParaRPr lang="es-UY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76913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eft Clipart Right"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FBDF-6E66-4E3C-9EC2-5FBA045F51A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27-06-2022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84391" y="1066800"/>
            <a:ext cx="4192092" cy="762000"/>
          </a:xfrm>
        </p:spPr>
        <p:txBody>
          <a:bodyPr>
            <a:noAutofit/>
          </a:bodyPr>
          <a:lstStyle>
            <a:lvl1pPr>
              <a:defRPr sz="3999" b="1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684391" y="2057400"/>
            <a:ext cx="4192092" cy="3810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09128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762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CA6D-51E3-40F3-BFD0-451F18CDBCEC}" type="datetime1">
              <a:rPr lang="en-IN" smtClean="0">
                <a:solidFill>
                  <a:srgbClr val="080808">
                    <a:tint val="75000"/>
                  </a:srgbClr>
                </a:solidFill>
              </a:rPr>
              <a:t>27-06-2022</a:t>
            </a:fld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80808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5952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93" cy="6857950"/>
          </a:xfrm>
          <a:prstGeom prst="rect">
            <a:avLst/>
          </a:prstGeom>
        </p:spPr>
      </p:pic>
      <p:sp>
        <p:nvSpPr>
          <p:cNvPr id="37" name="TitleRectangle"/>
          <p:cNvSpPr>
            <a:spLocks/>
          </p:cNvSpPr>
          <p:nvPr userDrawn="1"/>
        </p:nvSpPr>
        <p:spPr bwMode="white">
          <a:xfrm>
            <a:off x="2836216" y="-1"/>
            <a:ext cx="9355784" cy="4048477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32" dirty="0">
              <a:solidFill>
                <a:srgbClr val="000000"/>
              </a:solidFill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 hidden="1"/>
          <p:cNvSpPr txBox="1">
            <a:spLocks noChangeArrowheads="1"/>
          </p:cNvSpPr>
          <p:nvPr userDrawn="1"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1089" dirty="0">
              <a:solidFill>
                <a:srgbClr val="482A06"/>
              </a:solidFill>
              <a:latin typeface="Arial"/>
            </a:endParaRPr>
          </a:p>
        </p:txBody>
      </p:sp>
      <p:sp>
        <p:nvSpPr>
          <p:cNvPr id="4" name="Working Draft Text"/>
          <p:cNvSpPr txBox="1">
            <a:spLocks noChangeArrowheads="1"/>
          </p:cNvSpPr>
          <p:nvPr userDrawn="1"/>
        </p:nvSpPr>
        <p:spPr bwMode="black">
          <a:xfrm>
            <a:off x="8270633" y="6381111"/>
            <a:ext cx="900497" cy="125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16" b="1" dirty="0">
                <a:solidFill>
                  <a:srgbClr val="FFFFFF"/>
                </a:solidFill>
                <a:latin typeface="Arial"/>
              </a:rPr>
              <a:t>WORKING DRAFT</a:t>
            </a:r>
          </a:p>
        </p:txBody>
      </p:sp>
      <p:sp>
        <p:nvSpPr>
          <p:cNvPr id="6" name="Working Draft"/>
          <p:cNvSpPr txBox="1">
            <a:spLocks noChangeArrowheads="1"/>
          </p:cNvSpPr>
          <p:nvPr userDrawn="1"/>
        </p:nvSpPr>
        <p:spPr bwMode="black">
          <a:xfrm>
            <a:off x="8270634" y="6506724"/>
            <a:ext cx="3815785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16">
                <a:solidFill>
                  <a:srgbClr val="FFFFFF"/>
                </a:solidFill>
                <a:latin typeface="Arial"/>
              </a:rPr>
              <a:t>Last Modified 11/04/2019 14:37 India Standard Time</a:t>
            </a:r>
            <a:endParaRPr lang="en-US" sz="816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rinted"/>
          <p:cNvSpPr txBox="1">
            <a:spLocks noChangeArrowheads="1"/>
          </p:cNvSpPr>
          <p:nvPr userDrawn="1"/>
        </p:nvSpPr>
        <p:spPr bwMode="black">
          <a:xfrm>
            <a:off x="8270635" y="6632336"/>
            <a:ext cx="3618996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16">
                <a:solidFill>
                  <a:srgbClr val="FFFFFF"/>
                </a:solidFill>
                <a:latin typeface="Arial"/>
              </a:rPr>
              <a:t>Printed 09/04/2019 10:49 India Standard Time</a:t>
            </a:r>
            <a:endParaRPr lang="en-US" sz="816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 bwMode="gray">
          <a:xfrm>
            <a:off x="3085967" y="1463556"/>
            <a:ext cx="8478152" cy="502445"/>
          </a:xfrm>
          <a:prstGeom prst="rect">
            <a:avLst/>
          </a:prstGeom>
        </p:spPr>
        <p:txBody>
          <a:bodyPr/>
          <a:lstStyle>
            <a:lvl1pPr>
              <a:defRPr sz="3265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 bwMode="gray">
          <a:xfrm>
            <a:off x="3085967" y="3182433"/>
            <a:ext cx="8478152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28" cap="all" baseline="0">
                <a:solidFill>
                  <a:schemeClr val="accent6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57" name="Document type" hidden="1"/>
          <p:cNvSpPr txBox="1">
            <a:spLocks noChangeArrowheads="1"/>
          </p:cNvSpPr>
          <p:nvPr userDrawn="1"/>
        </p:nvSpPr>
        <p:spPr bwMode="gray">
          <a:xfrm>
            <a:off x="3085967" y="3652560"/>
            <a:ext cx="8478152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28" dirty="0">
                <a:solidFill>
                  <a:srgbClr val="808080"/>
                </a:solidFill>
                <a:latin typeface="Arial"/>
              </a:rPr>
              <a:t>Document type | Date</a:t>
            </a:r>
          </a:p>
        </p:txBody>
      </p:sp>
      <p:sp>
        <p:nvSpPr>
          <p:cNvPr id="26" name="Disclaimer-English (United States)" hidden="1"/>
          <p:cNvSpPr>
            <a:spLocks noChangeArrowheads="1"/>
          </p:cNvSpPr>
          <p:nvPr userDrawn="1"/>
        </p:nvSpPr>
        <p:spPr bwMode="black">
          <a:xfrm>
            <a:off x="2837961" y="6381112"/>
            <a:ext cx="5224600" cy="36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949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16" dirty="0">
                <a:solidFill>
                  <a:srgbClr val="FFFFFF"/>
                </a:solidFill>
              </a:rPr>
              <a:t>CONFIDENTIAL AND PROPRIETARY</a:t>
            </a:r>
          </a:p>
          <a:p>
            <a:pPr defTabSz="10949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16" dirty="0">
                <a:solidFill>
                  <a:srgbClr val="FFFFFF"/>
                </a:solidFill>
              </a:rPr>
              <a:t>Any use of this material without specific permission of McKinsey &amp; Company is strictly prohibited</a:t>
            </a:r>
          </a:p>
        </p:txBody>
      </p:sp>
      <p:grpSp>
        <p:nvGrpSpPr>
          <p:cNvPr id="15" name="LogoImage">
            <a:extLst>
              <a:ext uri="{FF2B5EF4-FFF2-40B4-BE49-F238E27FC236}">
                <a16:creationId xmlns:a16="http://schemas.microsoft.com/office/drawing/2014/main" id="{EAB2229D-6370-488C-937F-1A93CFBD709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090573" y="263459"/>
            <a:ext cx="1741648" cy="553873"/>
            <a:chOff x="0" y="973"/>
            <a:chExt cx="7680" cy="2374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8E86CEE8-2C1E-45F7-BFA1-BEDA55D3573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B2102CC-8FC1-437F-921D-FAB1EA6588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05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8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8C891-7369-4800-81F4-570E849CB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A5709-237E-43E1-BA97-F7CADE138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4C224-23B3-4137-BABF-3FB06FABD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FC8D2-E691-4F37-882E-96614D6766D9}" type="datetime1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DD150-0CE4-4E9A-B5D0-53942F1B1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D21FD-33FF-459E-9A6D-0BF56D0C7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5291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652053" y="6639224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816" smtClean="0">
                <a:solidFill>
                  <a:srgbClr val="80808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16" dirty="0">
              <a:solidFill>
                <a:srgbClr val="808080"/>
              </a:solidFill>
            </a:endParaRP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 fontAlgn="base">
              <a:spcBef>
                <a:spcPct val="0"/>
              </a:spcBef>
              <a:spcAft>
                <a:spcPct val="0"/>
              </a:spcAft>
            </a:pPr>
            <a:endParaRPr lang="en-US" sz="612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916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6" imgH="386" progId="TCLayout.ActiveDocument.1">
                  <p:embed/>
                </p:oleObj>
              </mc:Choice>
              <mc:Fallback>
                <p:oleObj name="think-cell Slide" r:id="rId3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"/>
          <p:cNvSpPr txBox="1">
            <a:spLocks/>
          </p:cNvSpPr>
          <p:nvPr userDrawn="1"/>
        </p:nvSpPr>
        <p:spPr bwMode="black">
          <a:xfrm>
            <a:off x="11652053" y="6639224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816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16" dirty="0">
              <a:solidFill>
                <a:srgbClr val="FFFFFF"/>
              </a:solidFill>
            </a:endParaRP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 fontAlgn="base">
              <a:spcBef>
                <a:spcPct val="0"/>
              </a:spcBef>
              <a:spcAft>
                <a:spcPct val="0"/>
              </a:spcAft>
            </a:pPr>
            <a:endParaRPr lang="en-US" sz="612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188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8ABE5-B629-4842-BB0B-5668A65A1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3575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6CC2-CC11-4EF7-9048-43AB71BDA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BB70E-9EFB-4D65-A580-55D7AF6BC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61C4-64CC-402C-9A2F-F712F294A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9CF1A-89A4-4FC2-BB5F-CA16A5D6EEC6}" type="datetime1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31B65-6996-450D-A09D-5E7B57971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370F7-FA2C-4ADF-9FE1-9B0EAF88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72285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ABCD-5863-4C51-868F-9A5FD962A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BF697-E88A-46C0-B8AD-8C301D2C1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43690-C6AE-4630-A274-54CC65EC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C1F1-F272-4264-ACD1-468D52FCE43C}" type="datetime1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D48DD-423E-451F-A2BB-8A88A121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DB86F-D5AC-4359-9BCB-FC816C7C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5724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8C891-7369-4800-81F4-570E849CB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A5709-237E-43E1-BA97-F7CADE138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4C224-23B3-4137-BABF-3FB06FABD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F7EB1-1E4B-4252-8304-24A57BA98010}" type="datetime1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DD150-0CE4-4E9A-B5D0-53942F1B1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D21FD-33FF-459E-9A6D-0BF56D0C7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4550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07FD4-C233-46C3-A27A-8A432716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D8323-D572-4C26-A513-FB3A4B3F56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5D2D6-D3C0-4A48-B733-6D127ADD8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9B41E-4C19-4E5B-AC9B-8F8A09A2C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D4A18-F09A-4C21-82E5-6D2A6B6A5D90}" type="datetime1">
              <a:rPr lang="en-IN" smtClean="0"/>
              <a:t>27-06-2022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8935A-311B-439D-8D49-1B74CE75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1C977-F00D-4F04-B6DE-6A9648C0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3526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B00FF-9384-46D2-8375-789D4D95E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CF0A9-AEE9-4D73-9F5D-4853229A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FBAF0-0C25-46B7-AAEC-8A804C9BB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94EF4-B64C-415D-AE49-44025E485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4486D1-C7DD-4636-86C7-6356402BC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C6080B-7DC4-4B91-9471-5808E836C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3E3C-57FB-4214-8BA1-2F53A7D018AC}" type="datetime1">
              <a:rPr lang="en-IN" smtClean="0"/>
              <a:t>27-06-2022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F0F87-E9B0-4316-B533-AC021599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ABA53-10B6-4BF8-B8A2-813F236B2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5756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7815-672E-428A-B003-AD786AB3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BC5C39-A86E-4949-B232-313B6132B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3B3B1-888F-4B1D-94CA-96971EA37DA7}" type="datetime1">
              <a:rPr lang="en-IN" smtClean="0"/>
              <a:t>27-06-2022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94375-F44E-4710-9123-21CD8FB65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BC682-8C7E-4CDA-86B5-08293370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616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195DFE-A02A-46C8-A8FB-98C18818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B766-146A-4876-91D0-5AACAB4AD7D0}" type="datetime1">
              <a:rPr lang="en-IN" smtClean="0"/>
              <a:t>27-06-2022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C6DB85-5602-4853-972A-24E025F6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10310-D00B-4131-A358-188946AE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308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07FD4-C233-46C3-A27A-8A432716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D8323-D572-4C26-A513-FB3A4B3F56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5D2D6-D3C0-4A48-B733-6D127ADD8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9B41E-4C19-4E5B-AC9B-8F8A09A2C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50F86-2C2F-4AD6-B793-C931B3A44696}" type="datetime1">
              <a:rPr lang="en-IN" smtClean="0"/>
              <a:t>27-06-2022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8935A-311B-439D-8D49-1B74CE75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1C977-F00D-4F04-B6DE-6A9648C0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891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28B88-974E-44C8-8E06-80CD2C0DE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7E2A1-1990-402D-8F75-379696FCA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AEC3E-ABD7-4257-9134-A7FF82980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8BD08-72EB-4345-AA13-57DE7A410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62BD-1608-45AB-82A9-7C74AD575D4A}" type="datetime1">
              <a:rPr lang="en-IN" smtClean="0"/>
              <a:t>27-06-2022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A7FB3-78F9-4FBC-AAD9-001E2D560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476AB-E1C5-4CFC-8359-6B98F938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7230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1F187-FEBA-4E60-9C5D-C50B5548F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A736D4-1E7E-49E7-B67C-9C1FFF6C19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21E16-0DC9-47C7-8DE4-D4D57448B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75343-29D4-4A70-A24B-B7790C0BA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E097-0382-4E6A-B3F4-4805CDFABC3C}" type="datetime1">
              <a:rPr lang="en-IN" smtClean="0"/>
              <a:t>27-06-2022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29DE8-8930-4B09-9AC3-125A1250D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4E9D2-F43F-4A23-8F61-3C201AC2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5398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DAB06-AB95-4F3A-9CBE-5C3F1AEA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9216D-5FF0-4977-B1AA-6C71D964F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1E925-AB03-4792-86C7-9D2ACC4E6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0C30-4A85-4E0E-B173-48399B6D9FE8}" type="datetime1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6A82A-65CC-439D-8FB6-20683899D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A8DCD-533D-43AE-94FF-367E443E4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3213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8D8E12-5974-443A-B87C-599103A574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AE58D-54E5-4384-B55A-D81D4C832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C006B-5F88-4774-80E2-980F791E6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3244-2FBA-4B51-817C-93F1D9F26302}" type="datetime1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FA6A9-088D-4AE3-B741-D8C00E272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6CB88-E63A-40E7-A7B7-DCAD49A5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9272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63028" y="704237"/>
            <a:ext cx="9065942" cy="434606"/>
          </a:xfrm>
        </p:spPr>
        <p:txBody>
          <a:bodyPr lIns="0" tIns="0" rIns="0" bIns="0"/>
          <a:lstStyle>
            <a:lvl1pPr>
              <a:defRPr sz="2824" b="1" i="0">
                <a:solidFill>
                  <a:srgbClr val="44546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9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1206">
              <a:spcBef>
                <a:spcPts val="22"/>
              </a:spcBef>
            </a:pPr>
            <a:endParaRPr lang="en-IN" spc="-4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59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1206">
              <a:spcBef>
                <a:spcPts val="22"/>
              </a:spcBef>
            </a:pPr>
            <a:endParaRPr lang="en-IN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11733305" y="6468512"/>
            <a:ext cx="259388" cy="153888"/>
          </a:xfrm>
        </p:spPr>
        <p:txBody>
          <a:bodyPr lIns="0" tIns="0" rIns="0" bIns="0"/>
          <a:lstStyle>
            <a:lvl1pPr>
              <a:defRPr sz="1059" b="0" i="0">
                <a:solidFill>
                  <a:srgbClr val="898989"/>
                </a:solidFill>
                <a:latin typeface="Carlito"/>
                <a:cs typeface="Carlito"/>
              </a:defRPr>
            </a:lvl1pPr>
          </a:lstStyle>
          <a:p>
            <a:pPr marL="11206">
              <a:lnSpc>
                <a:spcPts val="1191"/>
              </a:lnSpc>
            </a:pPr>
            <a:r>
              <a:rPr lang="en-IN" dirty="0"/>
              <a:t>3</a:t>
            </a:r>
            <a:fld id="{81D60167-4931-47E6-BA6A-407CBD079E47}" type="slidenum">
              <a:rPr smtClean="0"/>
              <a:pPr marL="11206">
                <a:lnSpc>
                  <a:spcPts val="1191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5658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0B36-776E-4ED1-BB68-F4ABD714C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508DC-9F7F-4060-B92A-2A530918B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379AA-1CC3-460B-AD67-8736C84F5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05339-F43C-4FA9-95E2-C1292484018A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DE2B6-3110-4738-A88C-A586C868C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8D480-40B4-42B0-B597-2C8A4D976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18D5-4E53-4E14-BECF-A167DFB06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6774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3F2F-5314-40AA-87EE-15302681F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C5F68-8844-4624-9BAD-47E54CD8D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22A89-1D3E-41C7-A9FA-972EF86D8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05339-F43C-4FA9-95E2-C1292484018A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C4413-2FF0-45ED-A489-AA4B8377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CDB1B-9513-4613-A8BF-93399566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18D5-4E53-4E14-BECF-A167DFB06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6015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C1996-B2E0-4771-9B5F-44759863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4BA82-E543-4461-80D9-AB20013CC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09366-4B6C-4BCB-8FB2-7D125570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05339-F43C-4FA9-95E2-C1292484018A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AC875-A452-494A-B57D-608236441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2C47D-01A5-4F79-B543-FC1C43546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18D5-4E53-4E14-BECF-A167DFB06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6170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CE734-4409-4EDA-BACA-063D3E0C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F273D-2DB6-4FAA-9854-F422D0B09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37870-4D33-4EF4-A685-336771184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E3FF5-BAB3-4440-B54F-E7D0FAB6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05339-F43C-4FA9-95E2-C1292484018A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DE5A1-D8E6-435D-9A47-9296913E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AB276-0D5F-4924-8244-1EC41951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18D5-4E53-4E14-BECF-A167DFB06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4476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DEEF-6A74-4FB3-AD7A-D216B3122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43C65-79DA-4C88-A327-438BF5716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BCD6C-A1F7-4BA6-930E-E7E16B0CB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039F0D-8C02-43D5-9CE2-A00F120CE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256809-CCFF-495C-8212-AC916387CD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A152FE-9309-4AE0-BF08-B7F7ADD69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05339-F43C-4FA9-95E2-C1292484018A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837C3-C35D-4A0B-A3B9-31770693F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266398-3085-4122-8348-D12D62D32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18D5-4E53-4E14-BECF-A167DFB06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995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B00FF-9384-46D2-8375-789D4D95E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CF0A9-AEE9-4D73-9F5D-4853229A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FBAF0-0C25-46B7-AAEC-8A804C9BB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94EF4-B64C-415D-AE49-44025E485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4486D1-C7DD-4636-86C7-6356402BC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C6080B-7DC4-4B91-9471-5808E836C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F044-8E8B-46FF-A77D-0D5594528C3B}" type="datetime1">
              <a:rPr lang="en-IN" smtClean="0"/>
              <a:t>27-06-2022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F0F87-E9B0-4316-B533-AC021599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ABA53-10B6-4BF8-B8A2-813F236B2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5184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B3464-6FBB-4A00-AFB7-A5DB29B6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87AE82-990C-4CDE-9979-654AB28BD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05339-F43C-4FA9-95E2-C1292484018A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9F737-84C2-4424-AFA3-AD8792CD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652E9-227F-41C0-8380-84B0FC41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18D5-4E53-4E14-BECF-A167DFB06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2339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DDC10C-9DD6-4647-B369-C68E7BD65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05339-F43C-4FA9-95E2-C1292484018A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A60A8-CD39-4B87-95EB-BC8F3887F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171E6-C936-406C-B6FE-0E41D154E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18D5-4E53-4E14-BECF-A167DFB06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1514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91E5-3D4E-410A-A059-14F9109A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AEA2B-F188-44DB-9020-39EAA7AA2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77FE3-EDF5-47C4-B771-00D06BC24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54AAB-5E95-49F4-9F9B-3A476476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05339-F43C-4FA9-95E2-C1292484018A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C91D1-AF75-4A08-B840-43DEAE752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63145-7F31-416E-A939-6D3ABF733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18D5-4E53-4E14-BECF-A167DFB06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2416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A4D0-8B5C-4485-9F2E-0CACF3337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06F5FD-FDE2-42FD-BF4C-266F1C8396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273D2-E78F-43B7-8343-B85FAFBAB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66B23-5C15-447E-A7B9-20704026F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05339-F43C-4FA9-95E2-C1292484018A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48BE3-B622-44C5-BCCE-F1B97C2AB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C5749-6745-4C26-BCD1-C66CD457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18D5-4E53-4E14-BECF-A167DFB06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2165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DFBB-EEA4-4122-837A-6654606C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350A1F-87EE-4E23-9667-9A164EAA1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01A8F-F601-464E-A66B-D00AE15D5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05339-F43C-4FA9-95E2-C1292484018A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7EF67-CC91-40D6-8054-E8E185631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EE07B-35FD-47DF-BE26-5C459F599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18D5-4E53-4E14-BECF-A167DFB06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6639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073487-F69E-406C-A140-46D26DCD74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EF24C5-48F5-4877-8E53-3049043B7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D6DCE-D551-40E8-AA78-50D4BEB26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05339-F43C-4FA9-95E2-C1292484018A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03DC6-8786-4270-B9EC-A811A1053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85557-2FBD-46CA-99A1-08EFC36A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18D5-4E53-4E14-BECF-A167DFB06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507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7815-672E-428A-B003-AD786AB3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BC5C39-A86E-4949-B232-313B6132B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211FE-4783-4ACC-AC93-98A6FD2B58D1}" type="datetime1">
              <a:rPr lang="en-IN" smtClean="0"/>
              <a:t>27-06-2022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94375-F44E-4710-9123-21CD8FB65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BC682-8C7E-4CDA-86B5-08293370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73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195DFE-A02A-46C8-A8FB-98C18818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B1B7-F272-48AA-935F-1AB5BD0275C8}" type="datetime1">
              <a:rPr lang="en-IN" smtClean="0"/>
              <a:t>27-06-2022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C6DB85-5602-4853-972A-24E025F6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10310-D00B-4131-A358-188946AE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18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28B88-974E-44C8-8E06-80CD2C0DE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7E2A1-1990-402D-8F75-379696FCA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AEC3E-ABD7-4257-9134-A7FF82980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8BD08-72EB-4345-AA13-57DE7A410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517C6-3DD5-404B-AEB3-E9A90E02EC6C}" type="datetime1">
              <a:rPr lang="en-IN" smtClean="0"/>
              <a:t>27-06-2022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A7FB3-78F9-4FBC-AAD9-001E2D560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476AB-E1C5-4CFC-8359-6B98F938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99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1F187-FEBA-4E60-9C5D-C50B5548F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A736D4-1E7E-49E7-B67C-9C1FFF6C19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21E16-0DC9-47C7-8DE4-D4D57448B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75343-29D4-4A70-A24B-B7790C0BA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3809-2281-489B-A570-B2AC4FA11B15}" type="datetime1">
              <a:rPr lang="en-IN" smtClean="0"/>
              <a:t>27-06-2022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29DE8-8930-4B09-9AC3-125A1250D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4E9D2-F43F-4A23-8F61-3C201AC2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55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13" Type="http://schemas.openxmlformats.org/officeDocument/2006/relationships/tags" Target="../tags/tag8.xml"/><Relationship Id="rId18" Type="http://schemas.openxmlformats.org/officeDocument/2006/relationships/tags" Target="../tags/tag13.xml"/><Relationship Id="rId3" Type="http://schemas.openxmlformats.org/officeDocument/2006/relationships/slideLayout" Target="../slideLayouts/slideLayout31.xml"/><Relationship Id="rId21" Type="http://schemas.openxmlformats.org/officeDocument/2006/relationships/tags" Target="../tags/tag16.xml"/><Relationship Id="rId7" Type="http://schemas.openxmlformats.org/officeDocument/2006/relationships/tags" Target="../tags/tag2.xml"/><Relationship Id="rId12" Type="http://schemas.openxmlformats.org/officeDocument/2006/relationships/tags" Target="../tags/tag7.xml"/><Relationship Id="rId17" Type="http://schemas.openxmlformats.org/officeDocument/2006/relationships/tags" Target="../tags/tag12.xml"/><Relationship Id="rId2" Type="http://schemas.openxmlformats.org/officeDocument/2006/relationships/slideLayout" Target="../slideLayouts/slideLayout30.xml"/><Relationship Id="rId16" Type="http://schemas.openxmlformats.org/officeDocument/2006/relationships/tags" Target="../tags/tag11.xml"/><Relationship Id="rId20" Type="http://schemas.openxmlformats.org/officeDocument/2006/relationships/tags" Target="../tags/tag15.xml"/><Relationship Id="rId1" Type="http://schemas.openxmlformats.org/officeDocument/2006/relationships/slideLayout" Target="../slideLayouts/slideLayout29.xml"/><Relationship Id="rId6" Type="http://schemas.openxmlformats.org/officeDocument/2006/relationships/tags" Target="../tags/tag1.xml"/><Relationship Id="rId11" Type="http://schemas.openxmlformats.org/officeDocument/2006/relationships/tags" Target="../tags/tag6.xml"/><Relationship Id="rId24" Type="http://schemas.openxmlformats.org/officeDocument/2006/relationships/image" Target="../media/image1.emf"/><Relationship Id="rId5" Type="http://schemas.openxmlformats.org/officeDocument/2006/relationships/theme" Target="../theme/theme3.xml"/><Relationship Id="rId15" Type="http://schemas.openxmlformats.org/officeDocument/2006/relationships/tags" Target="../tags/tag10.xml"/><Relationship Id="rId23" Type="http://schemas.openxmlformats.org/officeDocument/2006/relationships/oleObject" Target="../embeddings/oleObject1.bin"/><Relationship Id="rId10" Type="http://schemas.openxmlformats.org/officeDocument/2006/relationships/tags" Target="../tags/tag5.xml"/><Relationship Id="rId19" Type="http://schemas.openxmlformats.org/officeDocument/2006/relationships/tags" Target="../tags/tag14.xml"/><Relationship Id="rId4" Type="http://schemas.openxmlformats.org/officeDocument/2006/relationships/slideLayout" Target="../slideLayouts/slideLayout32.xml"/><Relationship Id="rId9" Type="http://schemas.openxmlformats.org/officeDocument/2006/relationships/tags" Target="../tags/tag4.xml"/><Relationship Id="rId14" Type="http://schemas.openxmlformats.org/officeDocument/2006/relationships/tags" Target="../tags/tag9.xml"/><Relationship Id="rId22" Type="http://schemas.openxmlformats.org/officeDocument/2006/relationships/tags" Target="../tags/tag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F5E1E2-7840-4B44-B055-F444E761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08F22-1AFB-4107-B498-1E5B59AE8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FE338-AF20-44D1-A532-E0408F998D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7594-DB8A-450D-B2AA-8C28ACD2648A}" type="datetime1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70A48-77A0-4368-8D83-B05F592C2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8D98C-5591-4ACB-AFAB-00561ADFE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57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64" y="274646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64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481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40D818ED-EFE8-4841-9D52-B95D96AABC98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t>27-06-2022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65" y="6356481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66" y="6356481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19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6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7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176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3" name="doc id" hidden="1"/>
          <p:cNvSpPr>
            <a:spLocks noChangeArrowheads="1"/>
          </p:cNvSpPr>
          <p:nvPr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 fontAlgn="base">
              <a:spcBef>
                <a:spcPct val="0"/>
              </a:spcBef>
              <a:spcAft>
                <a:spcPct val="0"/>
              </a:spcAft>
            </a:pPr>
            <a:endParaRPr lang="en-US" sz="612" dirty="0">
              <a:solidFill>
                <a:srgbClr val="808080"/>
              </a:solidFill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198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endParaRPr lang="en-US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161985" y="77303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16" cap="all" dirty="0">
                <a:solidFill>
                  <a:srgbClr val="808080"/>
                </a:solidFill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161987" y="566136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32" dirty="0">
                <a:solidFill>
                  <a:srgbClr val="808080"/>
                </a:solidFill>
                <a:latin typeface="Arial"/>
              </a:rPr>
              <a:t>CLIENT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161985" y="6432273"/>
            <a:ext cx="1163045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7465" indent="-874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16" dirty="0">
                <a:solidFill>
                  <a:srgbClr val="808080"/>
                </a:solidFill>
                <a:latin typeface="Arial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161985" y="6637982"/>
            <a:ext cx="10155320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03735" indent="-503735" defTabSz="1218095" fontAlgn="base">
              <a:spcBef>
                <a:spcPct val="0"/>
              </a:spcBef>
              <a:spcAft>
                <a:spcPct val="0"/>
              </a:spcAft>
            </a:pPr>
            <a:r>
              <a:rPr lang="en-US" sz="816" dirty="0">
                <a:solidFill>
                  <a:srgbClr val="808080"/>
                </a:solidFill>
              </a:rPr>
              <a:t>SOURCE: Source</a:t>
            </a:r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1976207" y="127034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2" b="1" dirty="0">
                  <a:solidFill>
                    <a:srgbClr val="000000"/>
                  </a:solidFill>
                </a:rPr>
                <a:t>Title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2" dirty="0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1394692" y="291554"/>
            <a:ext cx="492770" cy="156360"/>
            <a:chOff x="8378576" y="285750"/>
            <a:chExt cx="362199" cy="153247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78576" y="285750"/>
              <a:ext cx="362199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18095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en-US" sz="816" dirty="0">
                  <a:solidFill>
                    <a:srgbClr val="808080"/>
                  </a:solidFill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78576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78576" y="438997"/>
              <a:ext cx="362199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3" name="LegendBoxes" hidden="1"/>
          <p:cNvGrpSpPr/>
          <p:nvPr userDrawn="1"/>
        </p:nvGrpSpPr>
        <p:grpSpPr bwMode="gray">
          <a:xfrm>
            <a:off x="11108191" y="285075"/>
            <a:ext cx="789093" cy="1021522"/>
            <a:chOff x="7835905" y="279400"/>
            <a:chExt cx="773373" cy="1001186"/>
          </a:xfrm>
        </p:grpSpPr>
        <p:sp>
          <p:nvSpPr>
            <p:cNvPr id="24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solidFill>
                  <a:srgbClr val="000000"/>
                </a:solidFill>
              </a:endParaRPr>
            </a:p>
          </p:txBody>
        </p:sp>
        <p:sp>
          <p:nvSpPr>
            <p:cNvPr id="25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solidFill>
                  <a:srgbClr val="000000"/>
                </a:solidFill>
              </a:endParaRPr>
            </a:p>
          </p:txBody>
        </p:sp>
        <p:sp>
          <p:nvSpPr>
            <p:cNvPr id="27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solidFill>
                  <a:srgbClr val="000000"/>
                </a:solidFill>
              </a:endParaRPr>
            </a:p>
          </p:txBody>
        </p:sp>
        <p:sp>
          <p:nvSpPr>
            <p:cNvPr id="28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en-US" sz="1224" dirty="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29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en-US" sz="1224" dirty="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0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en-US" sz="1224" dirty="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1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en-US" sz="1224" dirty="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32" name="LegendLines" hidden="1"/>
          <p:cNvGrpSpPr/>
          <p:nvPr userDrawn="1"/>
        </p:nvGrpSpPr>
        <p:grpSpPr bwMode="gray">
          <a:xfrm>
            <a:off x="10794126" y="285075"/>
            <a:ext cx="1103328" cy="749405"/>
            <a:chOff x="7540629" y="279400"/>
            <a:chExt cx="1081348" cy="734486"/>
          </a:xfrm>
        </p:grpSpPr>
        <p:sp>
          <p:nvSpPr>
            <p:cNvPr id="33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solidFill>
                  <a:srgbClr val="000000"/>
                </a:solidFill>
              </a:endParaRPr>
            </a:p>
          </p:txBody>
        </p:sp>
        <p:sp>
          <p:nvSpPr>
            <p:cNvPr id="34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solidFill>
                  <a:srgbClr val="000000"/>
                </a:solidFill>
              </a:endParaRPr>
            </a:p>
          </p:txBody>
        </p:sp>
        <p:sp>
          <p:nvSpPr>
            <p:cNvPr id="35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solidFill>
                  <a:srgbClr val="000000"/>
                </a:solidFill>
              </a:endParaRPr>
            </a:p>
          </p:txBody>
        </p:sp>
        <p:sp>
          <p:nvSpPr>
            <p:cNvPr id="36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en-US" sz="1224" dirty="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7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en-US" sz="1224" dirty="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8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en-US" sz="1224" dirty="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39" name="LegendMoons" hidden="1"/>
          <p:cNvGrpSpPr/>
          <p:nvPr userDrawn="1"/>
        </p:nvGrpSpPr>
        <p:grpSpPr bwMode="gray">
          <a:xfrm>
            <a:off x="11040160" y="255920"/>
            <a:ext cx="857123" cy="1333054"/>
            <a:chOff x="7769225" y="250825"/>
            <a:chExt cx="840048" cy="1306516"/>
          </a:xfrm>
        </p:grpSpPr>
        <p:grpSp>
          <p:nvGrpSpPr>
            <p:cNvPr id="40" name="MoonLegend1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58" name="Oval 38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32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Arc 39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32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" name="MoonLegend2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6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32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32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2" name="MoonLegend4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4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32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32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3" name="MoonLegend5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2" name="Oval 50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32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Oval 5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32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4" name="MoonLegend3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0" name="Oval 47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32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Arc 48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32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5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en-US" sz="1224" dirty="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6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en-US" sz="1224" dirty="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7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en-US" sz="1224" dirty="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8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en-US" sz="1224" dirty="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9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en-US" sz="1224" dirty="0">
                  <a:solidFill>
                    <a:srgbClr val="000000"/>
                  </a:solidFill>
                </a:rPr>
                <a:t>Legend</a:t>
              </a:r>
            </a:p>
          </p:txBody>
        </p:sp>
      </p:grpSp>
      <p:sp>
        <p:nvSpPr>
          <p:cNvPr id="60" name="SlideBottomBar" hidden="1"/>
          <p:cNvSpPr/>
          <p:nvPr userDrawn="1"/>
        </p:nvSpPr>
        <p:spPr>
          <a:xfrm>
            <a:off x="12003218" y="6639739"/>
            <a:ext cx="46648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32" dirty="0">
              <a:solidFill>
                <a:srgbClr val="000000"/>
              </a:solidFill>
            </a:endParaRPr>
          </a:p>
        </p:txBody>
      </p:sp>
      <p:sp>
        <p:nvSpPr>
          <p:cNvPr id="61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1482091" y="1991016"/>
            <a:ext cx="4389573" cy="1346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90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</p:sldLayoutIdLst>
  <p:hf hdr="0" ftr="0" dt="0"/>
  <p:txStyles>
    <p:titleStyle>
      <a:lvl1pPr algn="l" defTabSz="1218095" rtl="0" eaLnBrk="1" fontAlgn="base" hangingPunct="1">
        <a:spcBef>
          <a:spcPct val="0"/>
        </a:spcBef>
        <a:spcAft>
          <a:spcPct val="0"/>
        </a:spcAft>
        <a:tabLst>
          <a:tab pos="367156" algn="l"/>
        </a:tabLst>
        <a:defRPr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2pPr>
      <a:lvl3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3pPr>
      <a:lvl4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4pPr>
      <a:lvl5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5pPr>
      <a:lvl6pPr marL="622005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6pPr>
      <a:lvl7pPr marL="1244012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7pPr>
      <a:lvl8pPr marL="1866017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8pPr>
      <a:lvl9pPr marL="2488024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1pPr>
      <a:lvl2pPr marL="198346" indent="-194673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455462" indent="-253443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628097" indent="-157942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64001" indent="-132231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6pPr>
      <a:lvl7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7pPr>
      <a:lvl8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8pPr>
      <a:lvl9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622005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2pPr>
      <a:lvl3pPr marL="1244012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3pPr>
      <a:lvl4pPr marL="1866017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4pPr>
      <a:lvl5pPr marL="2488024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5pPr>
      <a:lvl6pPr marL="3110029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6pPr>
      <a:lvl7pPr marL="3732036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7pPr>
      <a:lvl8pPr marL="4354041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8pPr>
      <a:lvl9pPr marL="4976048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F5E1E2-7840-4B44-B055-F444E761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08F22-1AFB-4107-B498-1E5B59AE8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FE338-AF20-44D1-A532-E0408F998D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4F311-3D19-4978-8BFC-6B83B5B4C84C}" type="datetime1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70A48-77A0-4368-8D83-B05F592C2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8D98C-5591-4ACB-AFAB-00561ADFE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146B5-A832-451C-8005-139D02446A12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8CC4DE-D9E3-41F1-A5A9-54546912775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465921"/>
            <a:ext cx="1393371" cy="38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2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3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E490E-0670-4052-A73C-00A480778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6699C-1920-4E77-8C37-21F2E8636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00F39-72EE-445C-9A72-0444174EC3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5339-F43C-4FA9-95E2-C1292484018A}" type="datetimeFigureOut">
              <a:rPr lang="en-IN" smtClean="0"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8B9DD-F44A-4820-A2C6-1AF31C1787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8E614-E41B-4805-9692-A30623B6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218D5-4E53-4E14-BECF-A167DFB06709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003B0C-F054-490C-A5BB-536691C249E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465921"/>
            <a:ext cx="1393371" cy="38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3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64.svg"/><Relationship Id="rId7" Type="http://schemas.openxmlformats.org/officeDocument/2006/relationships/image" Target="../media/image50.jpeg"/><Relationship Id="rId12" Type="http://schemas.openxmlformats.org/officeDocument/2006/relationships/image" Target="../media/image55.svg"/><Relationship Id="rId17" Type="http://schemas.openxmlformats.org/officeDocument/2006/relationships/image" Target="../media/image60.svg"/><Relationship Id="rId2" Type="http://schemas.openxmlformats.org/officeDocument/2006/relationships/tags" Target="../tags/tag29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tags" Target="../tags/tag28.xml"/><Relationship Id="rId6" Type="http://schemas.openxmlformats.org/officeDocument/2006/relationships/image" Target="../media/image49.emf"/><Relationship Id="rId11" Type="http://schemas.openxmlformats.org/officeDocument/2006/relationships/image" Target="../media/image54.png"/><Relationship Id="rId5" Type="http://schemas.openxmlformats.org/officeDocument/2006/relationships/oleObject" Target="../embeddings/oleObject4.bin"/><Relationship Id="rId15" Type="http://schemas.openxmlformats.org/officeDocument/2006/relationships/image" Target="../media/image58.jpeg"/><Relationship Id="rId10" Type="http://schemas.openxmlformats.org/officeDocument/2006/relationships/image" Target="../media/image53.png"/><Relationship Id="rId19" Type="http://schemas.openxmlformats.org/officeDocument/2006/relationships/image" Target="../media/image62.sv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5" Type="http://schemas.openxmlformats.org/officeDocument/2006/relationships/image" Target="../media/image72.sv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svg"/><Relationship Id="rId18" Type="http://schemas.openxmlformats.org/officeDocument/2006/relationships/image" Target="../media/image94.png"/><Relationship Id="rId3" Type="http://schemas.openxmlformats.org/officeDocument/2006/relationships/image" Target="../media/image80.emf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17" Type="http://schemas.openxmlformats.org/officeDocument/2006/relationships/image" Target="../media/image93.svg"/><Relationship Id="rId2" Type="http://schemas.openxmlformats.org/officeDocument/2006/relationships/image" Target="../media/image79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3.png"/><Relationship Id="rId11" Type="http://schemas.openxmlformats.org/officeDocument/2006/relationships/image" Target="../media/image87.svg"/><Relationship Id="rId5" Type="http://schemas.openxmlformats.org/officeDocument/2006/relationships/image" Target="../media/image82.png"/><Relationship Id="rId15" Type="http://schemas.openxmlformats.org/officeDocument/2006/relationships/image" Target="../media/image91.svg"/><Relationship Id="rId10" Type="http://schemas.openxmlformats.org/officeDocument/2006/relationships/image" Target="../media/image86.png"/><Relationship Id="rId19" Type="http://schemas.openxmlformats.org/officeDocument/2006/relationships/image" Target="../media/image95.svg"/><Relationship Id="rId4" Type="http://schemas.openxmlformats.org/officeDocument/2006/relationships/image" Target="../media/image81.png"/><Relationship Id="rId9" Type="http://schemas.microsoft.com/office/2007/relationships/hdphoto" Target="../media/hdphoto1.wdp"/><Relationship Id="rId1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20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70.svg"/><Relationship Id="rId3" Type="http://schemas.openxmlformats.org/officeDocument/2006/relationships/image" Target="../media/image80.emf"/><Relationship Id="rId7" Type="http://schemas.openxmlformats.org/officeDocument/2006/relationships/image" Target="../media/image84.png"/><Relationship Id="rId12" Type="http://schemas.openxmlformats.org/officeDocument/2006/relationships/image" Target="../media/image69.png"/><Relationship Id="rId17" Type="http://schemas.openxmlformats.org/officeDocument/2006/relationships/image" Target="../media/image99.svg"/><Relationship Id="rId2" Type="http://schemas.openxmlformats.org/officeDocument/2006/relationships/image" Target="../media/image79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3.png"/><Relationship Id="rId11" Type="http://schemas.openxmlformats.org/officeDocument/2006/relationships/image" Target="../media/image76.svg"/><Relationship Id="rId5" Type="http://schemas.openxmlformats.org/officeDocument/2006/relationships/image" Target="../media/image82.png"/><Relationship Id="rId15" Type="http://schemas.openxmlformats.org/officeDocument/2006/relationships/image" Target="../media/image97.svg"/><Relationship Id="rId10" Type="http://schemas.openxmlformats.org/officeDocument/2006/relationships/image" Target="../media/image75.png"/><Relationship Id="rId4" Type="http://schemas.openxmlformats.org/officeDocument/2006/relationships/image" Target="../media/image81.png"/><Relationship Id="rId9" Type="http://schemas.microsoft.com/office/2007/relationships/hdphoto" Target="../media/hdphoto1.wdp"/><Relationship Id="rId1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tags" Target="../tags/tag23.xml"/><Relationship Id="rId7" Type="http://schemas.openxmlformats.org/officeDocument/2006/relationships/slideLayout" Target="../slideLayouts/slideLayout3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15.svg"/><Relationship Id="rId21" Type="http://schemas.microsoft.com/office/2007/relationships/hdphoto" Target="../media/hdphoto3.wdp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547422"/>
            <a:ext cx="2743200" cy="365125"/>
          </a:xfr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25C54B-2E54-4967-B3CC-C2FD2C244BEE}" type="slidenum"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Demi ITC" panose="020B08050305040208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BA7A63D-518F-4988-8AF7-EC5518A56A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">
            <a:extLst>
              <a:ext uri="{FF2B5EF4-FFF2-40B4-BE49-F238E27FC236}">
                <a16:creationId xmlns:a16="http://schemas.microsoft.com/office/drawing/2014/main" id="{DBF2C2A8-7352-4F0D-B6BA-ED9B64F39711}"/>
              </a:ext>
            </a:extLst>
          </p:cNvPr>
          <p:cNvSpPr txBox="1"/>
          <p:nvPr/>
        </p:nvSpPr>
        <p:spPr>
          <a:xfrm>
            <a:off x="5121457" y="5535895"/>
            <a:ext cx="6232343" cy="84382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400" b="1" spc="-25" dirty="0">
                <a:solidFill>
                  <a:srgbClr val="FFFFFF"/>
                </a:solidFill>
                <a:latin typeface="Eras Demi ITC" panose="020B0805030504020804" pitchFamily="34" charset="0"/>
                <a:cs typeface="Carlito"/>
              </a:rPr>
              <a:t>Induction Module</a:t>
            </a:r>
            <a:endParaRPr sz="5400" dirty="0">
              <a:latin typeface="Eras Demi ITC" panose="020B0805030504020804" pitchFamily="34" charset="0"/>
              <a:cs typeface="Carlito"/>
            </a:endParaRPr>
          </a:p>
        </p:txBody>
      </p:sp>
      <p:sp>
        <p:nvSpPr>
          <p:cNvPr id="42" name="object 7">
            <a:extLst>
              <a:ext uri="{FF2B5EF4-FFF2-40B4-BE49-F238E27FC236}">
                <a16:creationId xmlns:a16="http://schemas.microsoft.com/office/drawing/2014/main" id="{FE6C7C34-DEB9-4494-B0D9-5D1BFF1589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5077" y="285406"/>
            <a:ext cx="40663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1" spc="-5" dirty="0">
                <a:solidFill>
                  <a:srgbClr val="FFFFFF"/>
                </a:solidFill>
                <a:latin typeface="Trebuchet MS"/>
                <a:cs typeface="Trebuchet MS"/>
              </a:rPr>
              <a:t>LARSEN </a:t>
            </a:r>
            <a:r>
              <a:rPr sz="3600" b="1" i="1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3600" b="1" i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b="1" i="1" spc="-30" dirty="0">
                <a:solidFill>
                  <a:srgbClr val="FFFFFF"/>
                </a:solidFill>
                <a:latin typeface="Trebuchet MS"/>
                <a:cs typeface="Trebuchet MS"/>
              </a:rPr>
              <a:t>TOUBRO</a:t>
            </a:r>
            <a:endParaRPr sz="3600" b="1" dirty="0">
              <a:latin typeface="Trebuchet MS"/>
              <a:cs typeface="Trebuchet MS"/>
            </a:endParaRPr>
          </a:p>
        </p:txBody>
      </p:sp>
      <p:sp>
        <p:nvSpPr>
          <p:cNvPr id="45" name="object 8">
            <a:extLst>
              <a:ext uri="{FF2B5EF4-FFF2-40B4-BE49-F238E27FC236}">
                <a16:creationId xmlns:a16="http://schemas.microsoft.com/office/drawing/2014/main" id="{86F2B243-46BC-4C27-91D0-E56D7CAF7AC4}"/>
              </a:ext>
            </a:extLst>
          </p:cNvPr>
          <p:cNvSpPr/>
          <p:nvPr/>
        </p:nvSpPr>
        <p:spPr>
          <a:xfrm>
            <a:off x="174778" y="152898"/>
            <a:ext cx="880299" cy="831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1058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218" y="-1308"/>
            <a:ext cx="12180782" cy="646331"/>
          </a:xfrm>
          <a:prstGeom prst="rect">
            <a:avLst/>
          </a:prstGeom>
          <a:solidFill>
            <a:schemeClr val="tx2">
              <a:lumMod val="75000"/>
            </a:schemeClr>
          </a:solidFill>
          <a:ln cmpd="thickThin">
            <a:noFill/>
            <a:prstDash val="dashDot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blipFill>
                  <a:blip r:embed="rId2"/>
                  <a:stretch>
                    <a:fillRect/>
                  </a:stretch>
                </a:blipFill>
                <a:latin typeface="Segoe Print" panose="02000600000000000000" pitchFamily="2" charset="0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i="0" u="none" strike="noStrike" kern="120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latin typeface="Eras Demi ITC" panose="020B0805030504020804" pitchFamily="34" charset="0"/>
              </a:rPr>
              <a:t>Awards and Rankings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05186" y="2551964"/>
            <a:ext cx="3151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blipFill>
                  <a:blip r:embed="rId2"/>
                  <a:stretch>
                    <a:fillRect/>
                  </a:stretch>
                </a:blipFill>
                <a:latin typeface="Segoe Print" panose="020006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Consistently Ranked among Top 10 valued brands in India</a:t>
            </a:r>
          </a:p>
        </p:txBody>
      </p:sp>
      <p:sp>
        <p:nvSpPr>
          <p:cNvPr id="15" name="Shape 130"/>
          <p:cNvSpPr/>
          <p:nvPr/>
        </p:nvSpPr>
        <p:spPr>
          <a:xfrm>
            <a:off x="5966265" y="1045670"/>
            <a:ext cx="2931621" cy="2678091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86531" y="4923344"/>
            <a:ext cx="3035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‘Special Recognition Award’ in the 2018 Employer Brand Research Survey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86457" y="2121732"/>
            <a:ext cx="3151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blipFill>
                  <a:blip r:embed="rId2"/>
                  <a:stretch>
                    <a:fillRect/>
                  </a:stretch>
                </a:blipFill>
                <a:latin typeface="Segoe Print" panose="020006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Golden Peacock Award for Risk Management Corporate Governance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2" r="64174" b="22891"/>
          <a:stretch/>
        </p:blipFill>
        <p:spPr>
          <a:xfrm>
            <a:off x="9036011" y="1133404"/>
            <a:ext cx="904446" cy="10393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205" y="901487"/>
            <a:ext cx="1836155" cy="138670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922116" y="2317582"/>
            <a:ext cx="3151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800" b="1">
                <a:blipFill>
                  <a:blip r:embed="rId2"/>
                  <a:stretch>
                    <a:fillRect/>
                  </a:stretch>
                </a:blipFill>
                <a:latin typeface="Segoe Print" panose="020006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D&amp;B Awards : Winner – Construction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&amp; Infrastructure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55"/>
          <a:stretch/>
        </p:blipFill>
        <p:spPr>
          <a:xfrm>
            <a:off x="6752934" y="1281116"/>
            <a:ext cx="1234253" cy="1171429"/>
          </a:xfrm>
          <a:prstGeom prst="rect">
            <a:avLst/>
          </a:prstGeom>
        </p:spPr>
      </p:pic>
      <p:sp>
        <p:nvSpPr>
          <p:cNvPr id="24" name="Shape 130"/>
          <p:cNvSpPr/>
          <p:nvPr/>
        </p:nvSpPr>
        <p:spPr>
          <a:xfrm>
            <a:off x="8957153" y="723652"/>
            <a:ext cx="3116930" cy="2894766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Shape 130"/>
          <p:cNvSpPr/>
          <p:nvPr/>
        </p:nvSpPr>
        <p:spPr>
          <a:xfrm>
            <a:off x="2946141" y="707073"/>
            <a:ext cx="3003362" cy="2603389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837379" y="4248134"/>
            <a:ext cx="1484887" cy="1193950"/>
            <a:chOff x="3861248" y="4626682"/>
            <a:chExt cx="1450063" cy="1245437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143" r="-9108" b="-1"/>
            <a:stretch/>
          </p:blipFill>
          <p:spPr>
            <a:xfrm>
              <a:off x="3861248" y="4626682"/>
              <a:ext cx="1450063" cy="124543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92" t="24765" r="-9108" b="34310"/>
            <a:stretch/>
          </p:blipFill>
          <p:spPr>
            <a:xfrm>
              <a:off x="4190741" y="4954262"/>
              <a:ext cx="1120570" cy="489397"/>
            </a:xfrm>
            <a:prstGeom prst="rect">
              <a:avLst/>
            </a:prstGeom>
          </p:spPr>
        </p:pic>
      </p:grpSp>
      <p:sp>
        <p:nvSpPr>
          <p:cNvPr id="32" name="Rectangle 31"/>
          <p:cNvSpPr/>
          <p:nvPr/>
        </p:nvSpPr>
        <p:spPr>
          <a:xfrm>
            <a:off x="6172985" y="5476645"/>
            <a:ext cx="2709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Quality Systems Excellence Awards – First Prize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2" r="4089"/>
          <a:stretch/>
        </p:blipFill>
        <p:spPr>
          <a:xfrm>
            <a:off x="9907183" y="3763112"/>
            <a:ext cx="1708291" cy="135001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9378706" y="5191188"/>
            <a:ext cx="2700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blipFill>
                  <a:blip r:embed="rId2"/>
                  <a:stretch>
                    <a:fillRect/>
                  </a:stretch>
                </a:blipFill>
                <a:latin typeface="Segoe Print" panose="020006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L&amp;T built airports fly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high in global rankings</a:t>
            </a:r>
          </a:p>
        </p:txBody>
      </p:sp>
      <p:pic>
        <p:nvPicPr>
          <p:cNvPr id="36" name="Picture 4" descr="https://static-news.moneycontrol.com/static-mcnews/2019/01/Statue-of-Unity-770x43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062227"/>
            <a:ext cx="2275715" cy="12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-120625" y="2321071"/>
            <a:ext cx="3151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blipFill>
                  <a:blip r:embed="rId2"/>
                  <a:stretch>
                    <a:fillRect/>
                  </a:stretch>
                </a:blipFill>
                <a:latin typeface="Segoe Print" panose="020006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L&amp;T-built Statue of Unity features in World Architecture News Awards 2019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2416" y="5207963"/>
            <a:ext cx="2746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blipFill>
                  <a:blip r:embed="rId2"/>
                  <a:stretch>
                    <a:fillRect/>
                  </a:stretch>
                </a:blipFill>
                <a:latin typeface="Segoe Print" panose="020006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L&amp;T highest-ranked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Indian firm and the only one to feature in the top 50</a:t>
            </a:r>
          </a:p>
        </p:txBody>
      </p:sp>
      <p:sp>
        <p:nvSpPr>
          <p:cNvPr id="43" name="Shape 130"/>
          <p:cNvSpPr/>
          <p:nvPr/>
        </p:nvSpPr>
        <p:spPr>
          <a:xfrm>
            <a:off x="2990012" y="3774085"/>
            <a:ext cx="2931621" cy="2678091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Shape 130"/>
          <p:cNvSpPr/>
          <p:nvPr/>
        </p:nvSpPr>
        <p:spPr>
          <a:xfrm>
            <a:off x="6047561" y="3934809"/>
            <a:ext cx="2931621" cy="2678091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Shape 130"/>
          <p:cNvSpPr/>
          <p:nvPr/>
        </p:nvSpPr>
        <p:spPr>
          <a:xfrm>
            <a:off x="9200020" y="3647805"/>
            <a:ext cx="2931621" cy="2678091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Shape 130"/>
          <p:cNvSpPr/>
          <p:nvPr/>
        </p:nvSpPr>
        <p:spPr>
          <a:xfrm>
            <a:off x="-17134" y="936098"/>
            <a:ext cx="2931621" cy="2678091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Shape 315"/>
          <p:cNvSpPr/>
          <p:nvPr/>
        </p:nvSpPr>
        <p:spPr>
          <a:xfrm>
            <a:off x="5202965" y="98696"/>
            <a:ext cx="819265" cy="839624"/>
          </a:xfrm>
          <a:custGeom>
            <a:avLst/>
            <a:gdLst/>
            <a:ahLst/>
            <a:cxnLst/>
            <a:rect l="0" t="0" r="0" b="0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blipFill>
            <a:blip r:embed="rId9"/>
            <a:tile tx="0" ty="0" sx="100000" sy="100000" flip="none" algn="tl"/>
          </a:blip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6967" y="4042648"/>
            <a:ext cx="2956139" cy="1114861"/>
            <a:chOff x="-193981" y="2821331"/>
            <a:chExt cx="2956139" cy="1114861"/>
          </a:xfrm>
        </p:grpSpPr>
        <p:sp>
          <p:nvSpPr>
            <p:cNvPr id="3" name="Rectangle 2"/>
            <p:cNvSpPr/>
            <p:nvPr/>
          </p:nvSpPr>
          <p:spPr>
            <a:xfrm>
              <a:off x="71851" y="2822667"/>
              <a:ext cx="2427236" cy="1058258"/>
            </a:xfrm>
            <a:prstGeom prst="rect">
              <a:avLst/>
            </a:prstGeom>
            <a:solidFill>
              <a:srgbClr val="1817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176" y="2821331"/>
              <a:ext cx="2392585" cy="890264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-193981" y="3536082"/>
              <a:ext cx="2956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gency FB" panose="020B05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WORLD’S BEST EMPLOYERS</a:t>
              </a:r>
            </a:p>
          </p:txBody>
        </p:sp>
      </p:grpSp>
      <p:sp>
        <p:nvSpPr>
          <p:cNvPr id="39" name="Shape 130"/>
          <p:cNvSpPr/>
          <p:nvPr/>
        </p:nvSpPr>
        <p:spPr>
          <a:xfrm>
            <a:off x="47019" y="3962083"/>
            <a:ext cx="2931621" cy="2678091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7" name="Picture 2" descr="Image result for golden peacock award"/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796" l="0" r="99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69143" y="844289"/>
            <a:ext cx="1274555" cy="12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: Rounded Corners 4"/>
          <p:cNvSpPr/>
          <p:nvPr/>
        </p:nvSpPr>
        <p:spPr>
          <a:xfrm>
            <a:off x="197502" y="619167"/>
            <a:ext cx="11796995" cy="45719"/>
          </a:xfrm>
          <a:prstGeom prst="roundRect">
            <a:avLst/>
          </a:prstGeom>
          <a:solidFill>
            <a:srgbClr val="FFCC2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57326" y="3628301"/>
            <a:ext cx="2865050" cy="1604428"/>
            <a:chOff x="3112600" y="3657507"/>
            <a:chExt cx="2865050" cy="1604428"/>
          </a:xfrm>
        </p:grpSpPr>
        <p:sp>
          <p:nvSpPr>
            <p:cNvPr id="7" name="Rectangle 6"/>
            <p:cNvSpPr/>
            <p:nvPr/>
          </p:nvSpPr>
          <p:spPr>
            <a:xfrm>
              <a:off x="3206337" y="4144488"/>
              <a:ext cx="2184307" cy="612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12600" y="3657507"/>
              <a:ext cx="2865050" cy="1604428"/>
            </a:xfrm>
            <a:prstGeom prst="rect">
              <a:avLst/>
            </a:prstGeom>
          </p:spPr>
        </p:pic>
      </p:grp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F2C88F40-F90F-43F5-B7CA-D1DA45AA66DD}"/>
              </a:ext>
            </a:extLst>
          </p:cNvPr>
          <p:cNvSpPr txBox="1">
            <a:spLocks/>
          </p:cNvSpPr>
          <p:nvPr/>
        </p:nvSpPr>
        <p:spPr>
          <a:xfrm>
            <a:off x="9200020" y="638259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178F17-F06C-4F34-BFCA-334660048B39}" type="slidenum">
              <a:rPr lang="en-IN" b="1" smtClean="0">
                <a:solidFill>
                  <a:schemeClr val="bg1"/>
                </a:solidFill>
              </a:rPr>
              <a:pPr algn="r"/>
              <a:t>10</a:t>
            </a:fld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175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A2711C1-D643-42DD-B505-4FFF95284241}"/>
              </a:ext>
            </a:extLst>
          </p:cNvPr>
          <p:cNvGrpSpPr/>
          <p:nvPr/>
        </p:nvGrpSpPr>
        <p:grpSpPr>
          <a:xfrm>
            <a:off x="2754923" y="228601"/>
            <a:ext cx="8820443" cy="6457069"/>
            <a:chOff x="2144286" y="537882"/>
            <a:chExt cx="7759196" cy="5696564"/>
          </a:xfrm>
        </p:grpSpPr>
        <p:pic>
          <p:nvPicPr>
            <p:cNvPr id="2" name="Picture 2" descr="Vision">
              <a:extLst>
                <a:ext uri="{FF2B5EF4-FFF2-40B4-BE49-F238E27FC236}">
                  <a16:creationId xmlns:a16="http://schemas.microsoft.com/office/drawing/2014/main" id="{F88EAACF-393C-497E-A030-5253BCA60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875" y="537882"/>
              <a:ext cx="3709824" cy="569656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1045">
              <a:extLst>
                <a:ext uri="{FF2B5EF4-FFF2-40B4-BE49-F238E27FC236}">
                  <a16:creationId xmlns:a16="http://schemas.microsoft.com/office/drawing/2014/main" id="{F170F6A5-7C8E-4971-A29F-69477FA3A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9246" y="2033237"/>
              <a:ext cx="1524236" cy="651973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FFC000"/>
              </a:solidFill>
              <a:round/>
              <a:headEnd/>
              <a:tailEnd/>
            </a:ln>
            <a:effectLst>
              <a:prstShdw prst="shdw17" dist="17961" dir="2700000">
                <a:srgbClr val="E6DCAC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pPr algn="ctr" defTabSz="806867">
                <a:defRPr/>
              </a:pPr>
              <a:r>
                <a:rPr lang="en-US" sz="1400" cap="all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Professional</a:t>
              </a:r>
            </a:p>
          </p:txBody>
        </p:sp>
        <p:sp>
          <p:nvSpPr>
            <p:cNvPr id="6" name="Oval 1050">
              <a:extLst>
                <a:ext uri="{FF2B5EF4-FFF2-40B4-BE49-F238E27FC236}">
                  <a16:creationId xmlns:a16="http://schemas.microsoft.com/office/drawing/2014/main" id="{DFF045F8-18D1-4312-A90F-19F597FE8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0608" y="2853588"/>
              <a:ext cx="1541794" cy="549309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FFC000"/>
              </a:solidFill>
              <a:round/>
              <a:headEnd/>
              <a:tailEnd/>
            </a:ln>
            <a:effectLst>
              <a:prstShdw prst="shdw17" dist="17961" dir="2700000">
                <a:srgbClr val="E6DCAC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pPr algn="ctr" defTabSz="806867">
                <a:defRPr/>
              </a:pPr>
              <a:r>
                <a:rPr lang="en-US" sz="1400" cap="all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Innovative</a:t>
              </a:r>
            </a:p>
          </p:txBody>
        </p:sp>
        <p:sp>
          <p:nvSpPr>
            <p:cNvPr id="7" name="Oval 1055">
              <a:extLst>
                <a:ext uri="{FF2B5EF4-FFF2-40B4-BE49-F238E27FC236}">
                  <a16:creationId xmlns:a16="http://schemas.microsoft.com/office/drawing/2014/main" id="{2F50B86A-BDF8-47C8-A8DF-AE52FD690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108" y="3757929"/>
              <a:ext cx="1539439" cy="549309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FFC000"/>
              </a:solidFill>
              <a:round/>
              <a:headEnd/>
              <a:tailEnd/>
            </a:ln>
            <a:effectLst>
              <a:prstShdw prst="shdw17" dist="17961" dir="2700000">
                <a:srgbClr val="E6DCAC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pPr algn="ctr" defTabSz="806867">
                <a:defRPr/>
              </a:pPr>
              <a:r>
                <a:rPr lang="en-US" sz="1400" cap="all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Empowered</a:t>
              </a:r>
            </a:p>
          </p:txBody>
        </p:sp>
        <p:sp>
          <p:nvSpPr>
            <p:cNvPr id="8" name="Oval 1060">
              <a:extLst>
                <a:ext uri="{FF2B5EF4-FFF2-40B4-BE49-F238E27FC236}">
                  <a16:creationId xmlns:a16="http://schemas.microsoft.com/office/drawing/2014/main" id="{CA440D25-60DE-4AFA-B8E9-F6C4C196D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0608" y="4516980"/>
              <a:ext cx="1541794" cy="594151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FFC000"/>
              </a:solidFill>
              <a:round/>
              <a:headEnd/>
              <a:tailEnd/>
            </a:ln>
            <a:effectLst>
              <a:prstShdw prst="shdw17" dist="17961" dir="2700000">
                <a:srgbClr val="E6DCAC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pPr algn="ctr" defTabSz="806867">
                <a:defRPr/>
              </a:pPr>
              <a:r>
                <a:rPr lang="en-US" sz="1400" cap="all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Caring</a:t>
              </a:r>
            </a:p>
          </p:txBody>
        </p:sp>
        <p:sp>
          <p:nvSpPr>
            <p:cNvPr id="9" name="Oval 1065">
              <a:extLst>
                <a:ext uri="{FF2B5EF4-FFF2-40B4-BE49-F238E27FC236}">
                  <a16:creationId xmlns:a16="http://schemas.microsoft.com/office/drawing/2014/main" id="{B9B00F1D-6D68-4CDD-8D7F-1FD1A6F58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9246" y="5287034"/>
              <a:ext cx="1524236" cy="611147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FFC000"/>
              </a:solidFill>
              <a:round/>
              <a:headEnd/>
              <a:tailEnd/>
            </a:ln>
            <a:effectLst>
              <a:prstShdw prst="shdw17" dist="17961" dir="2700000">
                <a:srgbClr val="E6DCAC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pPr algn="ctr" defTabSz="806867">
                <a:defRPr/>
              </a:pPr>
              <a:r>
                <a:rPr lang="en-US" sz="1400" cap="all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Continuous</a:t>
              </a:r>
              <a:r>
                <a:rPr lang="en-US" sz="1600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 </a:t>
              </a:r>
            </a:p>
            <a:p>
              <a:pPr algn="ctr" defTabSz="806867">
                <a:defRPr/>
              </a:pPr>
              <a:r>
                <a:rPr lang="en-US" sz="1400" cap="all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Learning</a:t>
              </a:r>
            </a:p>
          </p:txBody>
        </p:sp>
        <p:sp>
          <p:nvSpPr>
            <p:cNvPr id="10" name="Oval 1045">
              <a:extLst>
                <a:ext uri="{FF2B5EF4-FFF2-40B4-BE49-F238E27FC236}">
                  <a16:creationId xmlns:a16="http://schemas.microsoft.com/office/drawing/2014/main" id="{0B0439F1-4CB2-400A-8CB2-EC6F5851F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866" y="2093667"/>
              <a:ext cx="1524236" cy="629088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FFC000"/>
              </a:solidFill>
              <a:round/>
              <a:headEnd/>
              <a:tailEnd/>
            </a:ln>
            <a:effectLst>
              <a:prstShdw prst="shdw17" dist="17961" dir="2700000">
                <a:srgbClr val="E6DCAC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pPr algn="ctr" defTabSz="806867">
                <a:defRPr/>
              </a:pPr>
              <a:r>
                <a:rPr lang="en-US" sz="1400" cap="all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Customer</a:t>
              </a:r>
            </a:p>
            <a:p>
              <a:pPr algn="ctr" defTabSz="806867">
                <a:defRPr/>
              </a:pPr>
              <a:r>
                <a:rPr lang="en-US" sz="1400" cap="all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Satisfaction</a:t>
              </a:r>
            </a:p>
          </p:txBody>
        </p:sp>
        <p:sp>
          <p:nvSpPr>
            <p:cNvPr id="11" name="Oval 1050">
              <a:extLst>
                <a:ext uri="{FF2B5EF4-FFF2-40B4-BE49-F238E27FC236}">
                  <a16:creationId xmlns:a16="http://schemas.microsoft.com/office/drawing/2014/main" id="{17303064-EA9C-4D42-A737-DA2964786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460" y="3940248"/>
              <a:ext cx="1524236" cy="5767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FFC000"/>
              </a:solidFill>
              <a:round/>
              <a:headEnd/>
              <a:tailEnd/>
            </a:ln>
            <a:effectLst>
              <a:prstShdw prst="shdw17" dist="17961" dir="2700000">
                <a:srgbClr val="E6DCAC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pPr algn="ctr" defTabSz="806867">
                <a:defRPr/>
              </a:pPr>
              <a:r>
                <a:rPr lang="en-US" sz="1400" cap="all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Trust</a:t>
              </a:r>
            </a:p>
          </p:txBody>
        </p:sp>
        <p:sp>
          <p:nvSpPr>
            <p:cNvPr id="12" name="Oval 1055">
              <a:extLst>
                <a:ext uri="{FF2B5EF4-FFF2-40B4-BE49-F238E27FC236}">
                  <a16:creationId xmlns:a16="http://schemas.microsoft.com/office/drawing/2014/main" id="{1CC9B8F2-F8FE-4F16-BDBF-0F57B87C9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286" y="4988805"/>
              <a:ext cx="1524236" cy="5767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rgbClr val="FFC000"/>
              </a:solidFill>
              <a:round/>
              <a:headEnd/>
              <a:tailEnd/>
            </a:ln>
            <a:effectLst>
              <a:prstShdw prst="shdw17" dist="17961" dir="2700000">
                <a:srgbClr val="E6DCAC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pPr algn="ctr" defTabSz="806867">
                <a:defRPr/>
              </a:pPr>
              <a:r>
                <a:rPr lang="en-US" sz="1400" cap="all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Meet Society’s</a:t>
              </a:r>
            </a:p>
            <a:p>
              <a:pPr algn="ctr" defTabSz="806867">
                <a:defRPr/>
              </a:pPr>
              <a:r>
                <a:rPr lang="en-US" sz="1400" cap="all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Expectations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809DAA8-6B6F-49E9-A8BD-28964E06CF0F}"/>
                </a:ext>
              </a:extLst>
            </p:cNvPr>
            <p:cNvCxnSpPr>
              <a:cxnSpLocks/>
            </p:cNvCxnSpPr>
            <p:nvPr/>
          </p:nvCxnSpPr>
          <p:spPr>
            <a:xfrm>
              <a:off x="6435555" y="2093783"/>
              <a:ext cx="1925052" cy="1586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364DA1-BDDE-4286-869A-EBE6FCF39D3A}"/>
                </a:ext>
              </a:extLst>
            </p:cNvPr>
            <p:cNvCxnSpPr>
              <a:cxnSpLocks/>
            </p:cNvCxnSpPr>
            <p:nvPr/>
          </p:nvCxnSpPr>
          <p:spPr>
            <a:xfrm>
              <a:off x="6859518" y="3045069"/>
              <a:ext cx="1501090" cy="831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62C249A-AFE1-47BC-B40C-41643B8453CA}"/>
                </a:ext>
              </a:extLst>
            </p:cNvPr>
            <p:cNvCxnSpPr/>
            <p:nvPr/>
          </p:nvCxnSpPr>
          <p:spPr>
            <a:xfrm>
              <a:off x="7133624" y="4072209"/>
              <a:ext cx="12173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8E2C526-3E23-46E9-BC70-383D9108BB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4723" y="3290874"/>
              <a:ext cx="458574" cy="781335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11B6A0-B6DA-4F30-8AF6-176D2448E9EB}"/>
                </a:ext>
              </a:extLst>
            </p:cNvPr>
            <p:cNvCxnSpPr/>
            <p:nvPr/>
          </p:nvCxnSpPr>
          <p:spPr>
            <a:xfrm>
              <a:off x="7098238" y="4772869"/>
              <a:ext cx="12173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02D8ECE-5C71-4C6C-A4D0-EA36CD8F32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518" y="4123750"/>
              <a:ext cx="248393" cy="649119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3EBC8A0-6592-4120-BC54-0D5ABCE3FB1A}"/>
                </a:ext>
              </a:extLst>
            </p:cNvPr>
            <p:cNvCxnSpPr/>
            <p:nvPr/>
          </p:nvCxnSpPr>
          <p:spPr>
            <a:xfrm>
              <a:off x="6985000" y="5565537"/>
              <a:ext cx="12173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BD556F-F3C4-405E-8AE3-B8216288FE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0905" y="4305464"/>
              <a:ext cx="623771" cy="1260074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2F4D7DE-CA8A-4AFD-B3B7-E3E9BE20F959}"/>
                </a:ext>
              </a:extLst>
            </p:cNvPr>
            <p:cNvCxnSpPr/>
            <p:nvPr/>
          </p:nvCxnSpPr>
          <p:spPr>
            <a:xfrm flipH="1">
              <a:off x="3753101" y="2803189"/>
              <a:ext cx="2405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A7B6A8E-0FB0-4DAB-8926-5E5B24CE8D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7677" y="4277499"/>
              <a:ext cx="12600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D0459B0-572E-498B-87B0-2EF557A16574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 flipV="1">
              <a:off x="3668521" y="5277171"/>
              <a:ext cx="1391400" cy="686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9D61505-B134-46FD-B6C4-FD85DCDCDAD8}"/>
                </a:ext>
              </a:extLst>
            </p:cNvPr>
            <p:cNvCxnSpPr/>
            <p:nvPr/>
          </p:nvCxnSpPr>
          <p:spPr>
            <a:xfrm flipV="1">
              <a:off x="5059921" y="4581783"/>
              <a:ext cx="455572" cy="764059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D434BA8-E51F-42AA-B96B-8742474B62FD}"/>
                </a:ext>
              </a:extLst>
            </p:cNvPr>
            <p:cNvSpPr txBox="1">
              <a:spLocks/>
            </p:cNvSpPr>
            <p:nvPr/>
          </p:nvSpPr>
          <p:spPr>
            <a:xfrm>
              <a:off x="2637841" y="586086"/>
              <a:ext cx="6858000" cy="1331259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pPr defTabSz="806867"/>
              <a:r>
                <a:rPr lang="en-US" sz="1588" kern="0">
                  <a:solidFill>
                    <a:sysClr val="windowText" lastClr="000000"/>
                  </a:solidFill>
                  <a:latin typeface="Calibri"/>
                </a:rPr>
                <a:t> </a:t>
              </a:r>
              <a:endParaRPr lang="en-US" sz="1588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5415F5-B1E9-4A59-9759-71CDFB31C494}"/>
                </a:ext>
              </a:extLst>
            </p:cNvPr>
            <p:cNvCxnSpPr/>
            <p:nvPr/>
          </p:nvCxnSpPr>
          <p:spPr>
            <a:xfrm flipV="1">
              <a:off x="6158257" y="2463367"/>
              <a:ext cx="212648" cy="339822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bject 7">
            <a:extLst>
              <a:ext uri="{FF2B5EF4-FFF2-40B4-BE49-F238E27FC236}">
                <a16:creationId xmlns:a16="http://schemas.microsoft.com/office/drawing/2014/main" id="{842EEFDD-41F7-44F1-B138-907BC0902BF9}"/>
              </a:ext>
            </a:extLst>
          </p:cNvPr>
          <p:cNvSpPr txBox="1">
            <a:spLocks/>
          </p:cNvSpPr>
          <p:nvPr/>
        </p:nvSpPr>
        <p:spPr>
          <a:xfrm>
            <a:off x="377140" y="438643"/>
            <a:ext cx="5545394" cy="45394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>
              <a:spcBef>
                <a:spcPts val="84"/>
              </a:spcBef>
            </a:pPr>
            <a:r>
              <a:rPr lang="en-IN" sz="3200" spc="-13" dirty="0">
                <a:solidFill>
                  <a:srgbClr val="002060"/>
                </a:solidFill>
                <a:latin typeface="Eras Demi ITC" panose="020B0805030504020804" pitchFamily="34" charset="0"/>
              </a:rPr>
              <a:t>L&amp;T Vision Statement</a:t>
            </a:r>
            <a:endParaRPr lang="en-IN" sz="3200" dirty="0">
              <a:solidFill>
                <a:srgbClr val="002060"/>
              </a:solidFill>
              <a:latin typeface="Eras Demi ITC" panose="020B0805030504020804" pitchFamily="34" charset="0"/>
            </a:endParaRPr>
          </a:p>
        </p:txBody>
      </p:sp>
      <p:sp>
        <p:nvSpPr>
          <p:cNvPr id="33" name="Slide Number Placeholder 2">
            <a:extLst>
              <a:ext uri="{FF2B5EF4-FFF2-40B4-BE49-F238E27FC236}">
                <a16:creationId xmlns:a16="http://schemas.microsoft.com/office/drawing/2014/main" id="{6456DD26-FC3A-459C-8524-8EDEA05C7141}"/>
              </a:ext>
            </a:extLst>
          </p:cNvPr>
          <p:cNvSpPr txBox="1">
            <a:spLocks/>
          </p:cNvSpPr>
          <p:nvPr/>
        </p:nvSpPr>
        <p:spPr>
          <a:xfrm>
            <a:off x="9326203" y="644894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178F17-F06C-4F34-BFCA-334660048B39}" type="slidenum">
              <a:rPr lang="en-IN" b="1" smtClean="0"/>
              <a:pPr algn="r"/>
              <a:t>11</a:t>
            </a:fld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86805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23FD10-5BDF-4F69-BE6D-A6F7AAB58BA5}"/>
              </a:ext>
            </a:extLst>
          </p:cNvPr>
          <p:cNvSpPr txBox="1">
            <a:spLocks/>
          </p:cNvSpPr>
          <p:nvPr/>
        </p:nvSpPr>
        <p:spPr>
          <a:xfrm>
            <a:off x="422223" y="3429000"/>
            <a:ext cx="6985416" cy="2812790"/>
          </a:xfrm>
          <a:prstGeom prst="rect">
            <a:avLst/>
          </a:prstGeom>
          <a:solidFill>
            <a:srgbClr val="D6DCE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sz="60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298901-7916-4E6F-8352-2D331502F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43433"/>
            <a:ext cx="6985416" cy="2812790"/>
          </a:xfrm>
          <a:solidFill>
            <a:srgbClr val="002B4E"/>
          </a:solidFill>
        </p:spPr>
        <p:txBody>
          <a:bodyPr>
            <a:normAutofit/>
          </a:bodyPr>
          <a:lstStyle/>
          <a:p>
            <a:pPr algn="ctr"/>
            <a:r>
              <a:rPr lang="en-IN" sz="60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INTRODUCTION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072E207-D1A0-4A54-8250-1EC0EFF07412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178F17-F06C-4F34-BFCA-334660048B39}" type="slidenum">
              <a:rPr lang="en-IN" b="1" smtClean="0"/>
              <a:pPr algn="r"/>
              <a:t>12</a:t>
            </a:fld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30417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1">
            <a:extLst>
              <a:ext uri="{FF2B5EF4-FFF2-40B4-BE49-F238E27FC236}">
                <a16:creationId xmlns:a16="http://schemas.microsoft.com/office/drawing/2014/main" id="{1806F8B9-EAA9-4849-B2F3-B189C9EFC06D}"/>
              </a:ext>
            </a:extLst>
          </p:cNvPr>
          <p:cNvSpPr/>
          <p:nvPr/>
        </p:nvSpPr>
        <p:spPr>
          <a:xfrm>
            <a:off x="-39974" y="0"/>
            <a:ext cx="12231973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39973 w 12231973"/>
              <a:gd name="connsiteY0" fmla="*/ 0 h 6858000"/>
              <a:gd name="connsiteX1" fmla="*/ 12231973 w 12231973"/>
              <a:gd name="connsiteY1" fmla="*/ 0 h 6858000"/>
              <a:gd name="connsiteX2" fmla="*/ 0 w 12231973"/>
              <a:gd name="connsiteY2" fmla="*/ 6858000 h 6858000"/>
              <a:gd name="connsiteX3" fmla="*/ 39973 w 12231973"/>
              <a:gd name="connsiteY3" fmla="*/ 6858000 h 6858000"/>
              <a:gd name="connsiteX4" fmla="*/ 39973 w 1223197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1973" h="6858000">
                <a:moveTo>
                  <a:pt x="39973" y="0"/>
                </a:moveTo>
                <a:lnTo>
                  <a:pt x="12231973" y="0"/>
                </a:lnTo>
                <a:lnTo>
                  <a:pt x="0" y="6858000"/>
                </a:lnTo>
                <a:lnTo>
                  <a:pt x="39973" y="6858000"/>
                </a:lnTo>
                <a:lnTo>
                  <a:pt x="3997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49BC763-44C4-4911-B21B-E6AB0712BC8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11" y="1621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08" imgH="408" progId="TCLayout.ActiveDocument.1">
                  <p:embed/>
                </p:oleObj>
              </mc:Choice>
              <mc:Fallback>
                <p:oleObj name="think-cell Slide" r:id="rId5" imgW="408" imgH="40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49BC763-44C4-4911-B21B-E6AB0712BC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11" y="1621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1A5DFC7-8959-4791-AC40-D80D643E664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0" y="1"/>
            <a:ext cx="161974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1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96EC0CC-4CDA-4E51-B4D2-7CA87F95C1AB}"/>
              </a:ext>
            </a:extLst>
          </p:cNvPr>
          <p:cNvSpPr/>
          <p:nvPr/>
        </p:nvSpPr>
        <p:spPr>
          <a:xfrm>
            <a:off x="9821240" y="2565917"/>
            <a:ext cx="1519535" cy="258460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540BDB-4F5A-49AF-8755-970757233A5E}"/>
              </a:ext>
            </a:extLst>
          </p:cNvPr>
          <p:cNvSpPr/>
          <p:nvPr/>
        </p:nvSpPr>
        <p:spPr>
          <a:xfrm>
            <a:off x="3739079" y="1730323"/>
            <a:ext cx="4476022" cy="4476020"/>
          </a:xfrm>
          <a:prstGeom prst="ellipse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9B57E68D-471D-463C-BA22-8324A5271995}"/>
              </a:ext>
            </a:extLst>
          </p:cNvPr>
          <p:cNvSpPr/>
          <p:nvPr/>
        </p:nvSpPr>
        <p:spPr>
          <a:xfrm rot="6903056">
            <a:off x="6875755" y="1847365"/>
            <a:ext cx="327891" cy="282665"/>
          </a:xfrm>
          <a:prstGeom prst="triangle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06F47073-5FAA-43C6-984E-CE5FD405680E}"/>
              </a:ext>
            </a:extLst>
          </p:cNvPr>
          <p:cNvSpPr/>
          <p:nvPr/>
        </p:nvSpPr>
        <p:spPr>
          <a:xfrm rot="14038505">
            <a:off x="6938417" y="5746358"/>
            <a:ext cx="327891" cy="282665"/>
          </a:xfrm>
          <a:prstGeom prst="triangle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133" name="Isosceles Triangle 132">
            <a:extLst>
              <a:ext uri="{FF2B5EF4-FFF2-40B4-BE49-F238E27FC236}">
                <a16:creationId xmlns:a16="http://schemas.microsoft.com/office/drawing/2014/main" id="{18752951-0620-409D-A2A1-7037D3D08B89}"/>
              </a:ext>
            </a:extLst>
          </p:cNvPr>
          <p:cNvSpPr/>
          <p:nvPr/>
        </p:nvSpPr>
        <p:spPr>
          <a:xfrm rot="18529242">
            <a:off x="4515475" y="5669769"/>
            <a:ext cx="327891" cy="282665"/>
          </a:xfrm>
          <a:prstGeom prst="triangle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146" name="Isosceles Triangle 145">
            <a:extLst>
              <a:ext uri="{FF2B5EF4-FFF2-40B4-BE49-F238E27FC236}">
                <a16:creationId xmlns:a16="http://schemas.microsoft.com/office/drawing/2014/main" id="{6E132CCD-9A00-4079-8013-E77AD012930D}"/>
              </a:ext>
            </a:extLst>
          </p:cNvPr>
          <p:cNvSpPr/>
          <p:nvPr/>
        </p:nvSpPr>
        <p:spPr>
          <a:xfrm rot="3410244">
            <a:off x="4689535" y="1868254"/>
            <a:ext cx="327891" cy="282665"/>
          </a:xfrm>
          <a:prstGeom prst="triangle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9A9C1B6-9AE8-4544-8C5F-19D780728FA5}"/>
              </a:ext>
            </a:extLst>
          </p:cNvPr>
          <p:cNvSpPr/>
          <p:nvPr/>
        </p:nvSpPr>
        <p:spPr>
          <a:xfrm>
            <a:off x="4331270" y="1556259"/>
            <a:ext cx="919048" cy="91904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pic>
        <p:nvPicPr>
          <p:cNvPr id="147" name="Picture 10" descr="Image result for IT/Technology systems">
            <a:extLst>
              <a:ext uri="{FF2B5EF4-FFF2-40B4-BE49-F238E27FC236}">
                <a16:creationId xmlns:a16="http://schemas.microsoft.com/office/drawing/2014/main" id="{D06C7DDA-D45E-42B2-B475-DF15B017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62" y="1718922"/>
            <a:ext cx="603644" cy="59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Rectangle 8">
            <a:extLst>
              <a:ext uri="{FF2B5EF4-FFF2-40B4-BE49-F238E27FC236}">
                <a16:creationId xmlns:a16="http://schemas.microsoft.com/office/drawing/2014/main" id="{96C5B527-6F90-436E-AE1E-673BB26F8BD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655700" y="1461785"/>
            <a:ext cx="161290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61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12033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16605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21177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25749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r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Demi ITC" panose="020B0805030504020804" pitchFamily="34" charset="0"/>
                <a:ea typeface="Gulim" pitchFamily="34" charset="-127"/>
                <a:cs typeface="Arial" panose="020B0604020202020204" pitchFamily="34" charset="0"/>
                <a:sym typeface="Arial" panose="020B0604020202020204" pitchFamily="34" charset="0"/>
              </a:rPr>
              <a:t>IT/Technology 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Demi ITC" panose="020B0805030504020804" pitchFamily="34" charset="0"/>
                <a:ea typeface="Gulim" pitchFamily="34" charset="-127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Demi ITC" panose="020B0805030504020804" pitchFamily="34" charset="0"/>
                <a:ea typeface="Gulim" pitchFamily="34" charset="-127"/>
                <a:cs typeface="Arial" panose="020B0604020202020204" pitchFamily="34" charset="0"/>
                <a:sym typeface="Arial" panose="020B0604020202020204" pitchFamily="34" charset="0"/>
              </a:rPr>
              <a:t>systems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BFA9D644-EA5C-402D-8F07-B0EE5C43D139}"/>
              </a:ext>
            </a:extLst>
          </p:cNvPr>
          <p:cNvSpPr/>
          <p:nvPr/>
        </p:nvSpPr>
        <p:spPr>
          <a:xfrm>
            <a:off x="6719403" y="1556259"/>
            <a:ext cx="919048" cy="91904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26917EDB-1C6A-4A74-A315-3A1088FCBC79}"/>
              </a:ext>
            </a:extLst>
          </p:cNvPr>
          <p:cNvSpPr/>
          <p:nvPr/>
        </p:nvSpPr>
        <p:spPr>
          <a:xfrm>
            <a:off x="4331270" y="5469177"/>
            <a:ext cx="919048" cy="91904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097EF056-5D58-4688-8BF4-4186ECC82A2B}"/>
              </a:ext>
            </a:extLst>
          </p:cNvPr>
          <p:cNvSpPr/>
          <p:nvPr/>
        </p:nvSpPr>
        <p:spPr>
          <a:xfrm>
            <a:off x="6719403" y="5469177"/>
            <a:ext cx="919048" cy="91904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60221CB3-7317-4E0C-B5E6-9DAE86BCC150}"/>
              </a:ext>
            </a:extLst>
          </p:cNvPr>
          <p:cNvCxnSpPr>
            <a:cxnSpLocks/>
          </p:cNvCxnSpPr>
          <p:nvPr/>
        </p:nvCxnSpPr>
        <p:spPr>
          <a:xfrm flipH="1">
            <a:off x="4261648" y="4205071"/>
            <a:ext cx="3369843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F000E3FE-BD2F-46E2-BD18-DD602F4089FE}"/>
              </a:ext>
            </a:extLst>
          </p:cNvPr>
          <p:cNvSpPr txBox="1"/>
          <p:nvPr/>
        </p:nvSpPr>
        <p:spPr>
          <a:xfrm>
            <a:off x="5322144" y="4560436"/>
            <a:ext cx="185788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baseline="0" dirty="0">
                <a:latin typeface="+mn-lt"/>
              </a:defRPr>
            </a:lvl1pPr>
            <a:lvl2pPr marL="194400" lvl="1" indent="-190800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baseline="0" dirty="0">
                <a:latin typeface="+mn-lt"/>
              </a:defRPr>
            </a:lvl2pPr>
            <a:lvl3pPr marL="481012" lvl="2" indent="-28575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baseline="0" dirty="0">
                <a:latin typeface="+mn-lt"/>
              </a:defRPr>
            </a:lvl3pPr>
            <a:lvl4pPr marL="615600" lvl="3" indent="-1548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baseline="0" dirty="0">
                <a:latin typeface="+mn-lt"/>
              </a:defRPr>
            </a:lvl4pPr>
            <a:lvl5pPr marL="748800" lvl="4" indent="-129600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en-US" baseline="0" dirty="0"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Pct val="100000"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Demi ITC" panose="020B0805030504020804" pitchFamily="34" charset="0"/>
                <a:ea typeface="+mn-ea"/>
                <a:cs typeface="+mn-cs"/>
              </a:rPr>
              <a:t>Goods &amp; Services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6DE2EFC1-C408-4B09-9364-5D773C1F8E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703572" y="2991561"/>
            <a:ext cx="431495" cy="428599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CB37A0EF-AE3F-47A5-A516-495505BBAE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72" y="4420747"/>
            <a:ext cx="461825" cy="4578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30F2D84F-E046-4454-B61B-4BEF3535A44E}"/>
              </a:ext>
            </a:extLst>
          </p:cNvPr>
          <p:cNvCxnSpPr>
            <a:cxnSpLocks/>
          </p:cNvCxnSpPr>
          <p:nvPr/>
        </p:nvCxnSpPr>
        <p:spPr>
          <a:xfrm>
            <a:off x="4268609" y="3627186"/>
            <a:ext cx="3418581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Isosceles Triangle 125">
            <a:extLst>
              <a:ext uri="{FF2B5EF4-FFF2-40B4-BE49-F238E27FC236}">
                <a16:creationId xmlns:a16="http://schemas.microsoft.com/office/drawing/2014/main" id="{7B743215-57E7-41A7-9CAC-EA596735E995}"/>
              </a:ext>
            </a:extLst>
          </p:cNvPr>
          <p:cNvSpPr/>
          <p:nvPr/>
        </p:nvSpPr>
        <p:spPr>
          <a:xfrm rot="11063102">
            <a:off x="8052415" y="3706347"/>
            <a:ext cx="327891" cy="282665"/>
          </a:xfrm>
          <a:prstGeom prst="triangle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BCCCB4C-C841-455E-99F4-87F32272EC09}"/>
              </a:ext>
            </a:extLst>
          </p:cNvPr>
          <p:cNvSpPr/>
          <p:nvPr/>
        </p:nvSpPr>
        <p:spPr>
          <a:xfrm>
            <a:off x="7680228" y="3457019"/>
            <a:ext cx="919048" cy="91904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pic>
        <p:nvPicPr>
          <p:cNvPr id="190" name="Graphic 189">
            <a:extLst>
              <a:ext uri="{FF2B5EF4-FFF2-40B4-BE49-F238E27FC236}">
                <a16:creationId xmlns:a16="http://schemas.microsoft.com/office/drawing/2014/main" id="{42D08AB1-ED40-402F-9261-1EBCC2965AE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70726" y="3603230"/>
            <a:ext cx="555516" cy="551788"/>
          </a:xfrm>
          <a:prstGeom prst="rect">
            <a:avLst/>
          </a:prstGeom>
        </p:spPr>
      </p:pic>
      <p:sp>
        <p:nvSpPr>
          <p:cNvPr id="139" name="Isosceles Triangle 138">
            <a:extLst>
              <a:ext uri="{FF2B5EF4-FFF2-40B4-BE49-F238E27FC236}">
                <a16:creationId xmlns:a16="http://schemas.microsoft.com/office/drawing/2014/main" id="{BF5669E6-532B-4362-9A6E-C3A367B9DD53}"/>
              </a:ext>
            </a:extLst>
          </p:cNvPr>
          <p:cNvSpPr/>
          <p:nvPr/>
        </p:nvSpPr>
        <p:spPr>
          <a:xfrm rot="309747">
            <a:off x="3568576" y="3727236"/>
            <a:ext cx="327891" cy="282665"/>
          </a:xfrm>
          <a:prstGeom prst="triangle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9166B5E-5980-45C6-AF09-39D92CA64EE0}"/>
              </a:ext>
            </a:extLst>
          </p:cNvPr>
          <p:cNvSpPr/>
          <p:nvPr/>
        </p:nvSpPr>
        <p:spPr>
          <a:xfrm>
            <a:off x="3349561" y="3457019"/>
            <a:ext cx="919048" cy="91904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pic>
        <p:nvPicPr>
          <p:cNvPr id="189" name="Picture 23" descr="Related image">
            <a:extLst>
              <a:ext uri="{FF2B5EF4-FFF2-40B4-BE49-F238E27FC236}">
                <a16:creationId xmlns:a16="http://schemas.microsoft.com/office/drawing/2014/main" id="{16134B9E-AADD-4ED7-B04B-E7009B784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069" y="3547532"/>
            <a:ext cx="721180" cy="71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13" descr="Image result for Legal">
            <a:extLst>
              <a:ext uri="{FF2B5EF4-FFF2-40B4-BE49-F238E27FC236}">
                <a16:creationId xmlns:a16="http://schemas.microsoft.com/office/drawing/2014/main" id="{175BC71E-E20A-4AF4-9DA3-85996E653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344" y="1725856"/>
            <a:ext cx="633010" cy="50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Rectangle 8">
            <a:extLst>
              <a:ext uri="{FF2B5EF4-FFF2-40B4-BE49-F238E27FC236}">
                <a16:creationId xmlns:a16="http://schemas.microsoft.com/office/drawing/2014/main" id="{609A1EFE-D053-42AA-8B62-154EAB702B6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778422" y="1461251"/>
            <a:ext cx="12415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61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12033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16605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21177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25749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Demi ITC" panose="020B0805030504020804" pitchFamily="34" charset="0"/>
                <a:ea typeface="Gulim" pitchFamily="34" charset="-127"/>
                <a:cs typeface="Arial" panose="020B0604020202020204" pitchFamily="34" charset="0"/>
                <a:sym typeface="Arial" panose="020B0604020202020204" pitchFamily="34" charset="0"/>
              </a:rPr>
              <a:t>Contract/ Legal support </a:t>
            </a:r>
          </a:p>
        </p:txBody>
      </p:sp>
      <p:sp>
        <p:nvSpPr>
          <p:cNvPr id="203" name="Rectangle 8">
            <a:extLst>
              <a:ext uri="{FF2B5EF4-FFF2-40B4-BE49-F238E27FC236}">
                <a16:creationId xmlns:a16="http://schemas.microsoft.com/office/drawing/2014/main" id="{39AE94E9-DB40-4DD8-8FAD-3318E7642A3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380945" y="3730814"/>
            <a:ext cx="870312" cy="320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61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12033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16605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21177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25749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altLang="ko-KR" sz="2041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Eras Demi ITC" panose="020B0805030504020804" pitchFamily="34" charset="0"/>
                <a:ea typeface="Gulim" pitchFamily="34" charset="-127"/>
                <a:cs typeface="Arial" panose="020B0604020202020204" pitchFamily="34" charset="0"/>
                <a:sym typeface="Arial" panose="020B0604020202020204" pitchFamily="34" charset="0"/>
              </a:rPr>
              <a:t>Buyer</a:t>
            </a:r>
          </a:p>
        </p:txBody>
      </p:sp>
      <p:sp>
        <p:nvSpPr>
          <p:cNvPr id="204" name="Rectangle 8">
            <a:extLst>
              <a:ext uri="{FF2B5EF4-FFF2-40B4-BE49-F238E27FC236}">
                <a16:creationId xmlns:a16="http://schemas.microsoft.com/office/drawing/2014/main" id="{62615B7C-BD13-41F9-AF50-04811C57004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661938" y="3730814"/>
            <a:ext cx="870312" cy="320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61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12033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16605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21177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25749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altLang="ko-KR" sz="2041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Eras Demi ITC" panose="020B0805030504020804" pitchFamily="34" charset="0"/>
                <a:ea typeface="Gulim" pitchFamily="34" charset="-127"/>
                <a:cs typeface="Arial" panose="020B0604020202020204" pitchFamily="34" charset="0"/>
                <a:sym typeface="Arial" panose="020B0604020202020204" pitchFamily="34" charset="0"/>
              </a:rPr>
              <a:t>Seller</a:t>
            </a:r>
          </a:p>
        </p:txBody>
      </p:sp>
      <p:pic>
        <p:nvPicPr>
          <p:cNvPr id="205" name="Picture 18" descr="Image result for Manufacturing">
            <a:extLst>
              <a:ext uri="{FF2B5EF4-FFF2-40B4-BE49-F238E27FC236}">
                <a16:creationId xmlns:a16="http://schemas.microsoft.com/office/drawing/2014/main" id="{7E83B5CC-95A2-4F6C-B3CF-967301051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76" y="5718636"/>
            <a:ext cx="735491" cy="41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3FB11ED3-AF51-4162-9013-0965D1C7D71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99876" y="5666256"/>
            <a:ext cx="566986" cy="563180"/>
          </a:xfrm>
          <a:prstGeom prst="rect">
            <a:avLst/>
          </a:prstGeom>
        </p:spPr>
      </p:pic>
      <p:sp>
        <p:nvSpPr>
          <p:cNvPr id="207" name="Rectangle 8">
            <a:extLst>
              <a:ext uri="{FF2B5EF4-FFF2-40B4-BE49-F238E27FC236}">
                <a16:creationId xmlns:a16="http://schemas.microsoft.com/office/drawing/2014/main" id="{B2DF29F6-2CA6-4096-A97B-ECCE824597F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301299" y="5786370"/>
            <a:ext cx="93455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61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12033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16605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21177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25749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Demi ITC" panose="020B0805030504020804" pitchFamily="34" charset="0"/>
                <a:ea typeface="Gulim" pitchFamily="34" charset="-127"/>
                <a:cs typeface="Arial" panose="020B0604020202020204" pitchFamily="34" charset="0"/>
                <a:sym typeface="Arial" panose="020B0604020202020204" pitchFamily="34" charset="0"/>
              </a:rPr>
              <a:t>Logistics</a:t>
            </a:r>
          </a:p>
        </p:txBody>
      </p:sp>
      <p:sp>
        <p:nvSpPr>
          <p:cNvPr id="209" name="Rectangle 8">
            <a:extLst>
              <a:ext uri="{FF2B5EF4-FFF2-40B4-BE49-F238E27FC236}">
                <a16:creationId xmlns:a16="http://schemas.microsoft.com/office/drawing/2014/main" id="{1CC471F3-C2D0-4DC7-83BF-C603D632CE9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682075" y="5647872"/>
            <a:ext cx="185063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61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12033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16605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21177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25749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Demi ITC" panose="020B0805030504020804" pitchFamily="34" charset="0"/>
                <a:ea typeface="Gulim" pitchFamily="34" charset="-127"/>
                <a:cs typeface="Arial" panose="020B0604020202020204" pitchFamily="34" charset="0"/>
                <a:sym typeface="Arial" panose="020B0604020202020204" pitchFamily="34" charset="0"/>
              </a:rPr>
              <a:t>Manufacturing / </a:t>
            </a:r>
          </a:p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Demi ITC" panose="020B0805030504020804" pitchFamily="34" charset="0"/>
                <a:ea typeface="Gulim" pitchFamily="34" charset="-127"/>
                <a:cs typeface="Arial" panose="020B0604020202020204" pitchFamily="34" charset="0"/>
                <a:sym typeface="Arial" panose="020B0604020202020204" pitchFamily="34" charset="0"/>
              </a:rPr>
              <a:t>Operations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D2679B9-72C2-4140-9850-5D95D6D8D951}"/>
              </a:ext>
            </a:extLst>
          </p:cNvPr>
          <p:cNvSpPr/>
          <p:nvPr/>
        </p:nvSpPr>
        <p:spPr>
          <a:xfrm>
            <a:off x="9894299" y="2702215"/>
            <a:ext cx="1377618" cy="389804"/>
          </a:xfrm>
          <a:prstGeom prst="roundRect">
            <a:avLst>
              <a:gd name="adj" fmla="val 18306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216" name="Rectangle: Rounded Corners 215">
            <a:extLst>
              <a:ext uri="{FF2B5EF4-FFF2-40B4-BE49-F238E27FC236}">
                <a16:creationId xmlns:a16="http://schemas.microsoft.com/office/drawing/2014/main" id="{9AD6F184-2FC2-4024-9D7D-38DEBABB1EC5}"/>
              </a:ext>
            </a:extLst>
          </p:cNvPr>
          <p:cNvSpPr/>
          <p:nvPr/>
        </p:nvSpPr>
        <p:spPr>
          <a:xfrm>
            <a:off x="9894299" y="3183079"/>
            <a:ext cx="1377618" cy="389804"/>
          </a:xfrm>
          <a:prstGeom prst="roundRect">
            <a:avLst>
              <a:gd name="adj" fmla="val 18306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24B85BEF-7988-470D-B842-0C8084DF463A}"/>
              </a:ext>
            </a:extLst>
          </p:cNvPr>
          <p:cNvSpPr/>
          <p:nvPr/>
        </p:nvSpPr>
        <p:spPr>
          <a:xfrm>
            <a:off x="9894299" y="3663944"/>
            <a:ext cx="1377618" cy="389804"/>
          </a:xfrm>
          <a:prstGeom prst="roundRect">
            <a:avLst>
              <a:gd name="adj" fmla="val 18306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218" name="Rectangle: Rounded Corners 217">
            <a:extLst>
              <a:ext uri="{FF2B5EF4-FFF2-40B4-BE49-F238E27FC236}">
                <a16:creationId xmlns:a16="http://schemas.microsoft.com/office/drawing/2014/main" id="{CBBFB682-31EB-48D4-81FF-C4CD535A5A64}"/>
              </a:ext>
            </a:extLst>
          </p:cNvPr>
          <p:cNvSpPr/>
          <p:nvPr/>
        </p:nvSpPr>
        <p:spPr>
          <a:xfrm>
            <a:off x="9894299" y="4144809"/>
            <a:ext cx="1377618" cy="389804"/>
          </a:xfrm>
          <a:prstGeom prst="roundRect">
            <a:avLst>
              <a:gd name="adj" fmla="val 18306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1510605B-A7DC-427C-B58A-D597BF9DEAE6}"/>
              </a:ext>
            </a:extLst>
          </p:cNvPr>
          <p:cNvSpPr/>
          <p:nvPr/>
        </p:nvSpPr>
        <p:spPr>
          <a:xfrm>
            <a:off x="9894299" y="4624425"/>
            <a:ext cx="1377618" cy="389804"/>
          </a:xfrm>
          <a:prstGeom prst="roundRect">
            <a:avLst>
              <a:gd name="adj" fmla="val 18306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211" name="Rectangle 7">
            <a:extLst>
              <a:ext uri="{FF2B5EF4-FFF2-40B4-BE49-F238E27FC236}">
                <a16:creationId xmlns:a16="http://schemas.microsoft.com/office/drawing/2014/main" id="{45C5F864-3931-404C-8E88-74547AE5127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022803" y="2785015"/>
            <a:ext cx="1104005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341313" indent="-341313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1313" marR="0" lvl="0" indent="-341313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alt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Demi ITC" panose="020B0805030504020804" pitchFamily="34" charset="0"/>
                <a:ea typeface="Gulim" pitchFamily="34" charset="-127"/>
                <a:cs typeface="Arial" panose="020B0604020202020204" pitchFamily="34" charset="0"/>
                <a:sym typeface="Arial" panose="020B0604020202020204" pitchFamily="34" charset="0"/>
              </a:rPr>
              <a:t>Government</a:t>
            </a:r>
          </a:p>
        </p:txBody>
      </p:sp>
      <p:sp>
        <p:nvSpPr>
          <p:cNvPr id="212" name="Rectangle 7">
            <a:extLst>
              <a:ext uri="{FF2B5EF4-FFF2-40B4-BE49-F238E27FC236}">
                <a16:creationId xmlns:a16="http://schemas.microsoft.com/office/drawing/2014/main" id="{06F26F3E-B086-4A1D-B224-CC2E5D3A091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022802" y="3267799"/>
            <a:ext cx="973023" cy="219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341313" indent="-341313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1313" marR="0" lvl="0" indent="-341313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alt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Demi ITC" panose="020B0805030504020804" pitchFamily="34" charset="0"/>
                <a:ea typeface="Gulim" pitchFamily="34" charset="-127"/>
                <a:cs typeface="Arial" panose="020B0604020202020204" pitchFamily="34" charset="0"/>
                <a:sym typeface="Arial" panose="020B0604020202020204" pitchFamily="34" charset="0"/>
              </a:rPr>
              <a:t>Large corp.</a:t>
            </a:r>
          </a:p>
        </p:txBody>
      </p:sp>
      <p:sp>
        <p:nvSpPr>
          <p:cNvPr id="213" name="Rectangle 7">
            <a:extLst>
              <a:ext uri="{FF2B5EF4-FFF2-40B4-BE49-F238E27FC236}">
                <a16:creationId xmlns:a16="http://schemas.microsoft.com/office/drawing/2014/main" id="{246E4A72-B623-4830-A49A-16C4E603CEE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022803" y="3746120"/>
            <a:ext cx="832502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341313" indent="-341313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1313" marR="0" lvl="0" indent="-341313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alt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Demi ITC" panose="020B0805030504020804" pitchFamily="34" charset="0"/>
                <a:ea typeface="Gulim" pitchFamily="34" charset="-127"/>
                <a:cs typeface="Arial" panose="020B0604020202020204" pitchFamily="34" charset="0"/>
                <a:sym typeface="Arial" panose="020B0604020202020204" pitchFamily="34" charset="0"/>
              </a:rPr>
              <a:t>Mid corp.</a:t>
            </a:r>
          </a:p>
        </p:txBody>
      </p:sp>
      <p:sp>
        <p:nvSpPr>
          <p:cNvPr id="214" name="Rectangle 7">
            <a:extLst>
              <a:ext uri="{FF2B5EF4-FFF2-40B4-BE49-F238E27FC236}">
                <a16:creationId xmlns:a16="http://schemas.microsoft.com/office/drawing/2014/main" id="{6C75E73A-5B07-442F-B525-CCB517954E7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022802" y="4228904"/>
            <a:ext cx="448841" cy="219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341313" indent="-341313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1313" marR="0" lvl="0" indent="-341313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alt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Demi ITC" panose="020B0805030504020804" pitchFamily="34" charset="0"/>
                <a:ea typeface="Gulim" pitchFamily="34" charset="-127"/>
                <a:cs typeface="Arial" panose="020B0604020202020204" pitchFamily="34" charset="0"/>
                <a:sym typeface="Arial" panose="020B0604020202020204" pitchFamily="34" charset="0"/>
              </a:rPr>
              <a:t>SMEs</a:t>
            </a:r>
          </a:p>
        </p:txBody>
      </p:sp>
      <p:sp>
        <p:nvSpPr>
          <p:cNvPr id="215" name="Rectangle 7">
            <a:extLst>
              <a:ext uri="{FF2B5EF4-FFF2-40B4-BE49-F238E27FC236}">
                <a16:creationId xmlns:a16="http://schemas.microsoft.com/office/drawing/2014/main" id="{839FAF8F-496B-49C4-8A1F-395AB6E6A45B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10022802" y="4709456"/>
            <a:ext cx="484107" cy="219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341313" indent="-341313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1313" marR="0" lvl="0" indent="-341313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alt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Demi ITC" panose="020B0805030504020804" pitchFamily="34" charset="0"/>
                <a:ea typeface="Gulim" pitchFamily="34" charset="-127"/>
                <a:cs typeface="Arial" panose="020B0604020202020204" pitchFamily="34" charset="0"/>
                <a:sym typeface="Arial" panose="020B0604020202020204" pitchFamily="34" charset="0"/>
              </a:rPr>
              <a:t>Micro</a:t>
            </a:r>
          </a:p>
        </p:txBody>
      </p:sp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2BB46E6E-8F5A-4419-A4A3-0FF88529F208}"/>
              </a:ext>
            </a:extLst>
          </p:cNvPr>
          <p:cNvSpPr/>
          <p:nvPr/>
        </p:nvSpPr>
        <p:spPr>
          <a:xfrm>
            <a:off x="575359" y="2565917"/>
            <a:ext cx="1450027" cy="258460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221" name="Rectangle: Rounded Corners 220">
            <a:extLst>
              <a:ext uri="{FF2B5EF4-FFF2-40B4-BE49-F238E27FC236}">
                <a16:creationId xmlns:a16="http://schemas.microsoft.com/office/drawing/2014/main" id="{A8A56664-57FF-40FF-8482-D29FE9E7C235}"/>
              </a:ext>
            </a:extLst>
          </p:cNvPr>
          <p:cNvSpPr/>
          <p:nvPr/>
        </p:nvSpPr>
        <p:spPr>
          <a:xfrm>
            <a:off x="647331" y="2702215"/>
            <a:ext cx="1188000" cy="389804"/>
          </a:xfrm>
          <a:prstGeom prst="roundRect">
            <a:avLst>
              <a:gd name="adj" fmla="val 18306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AB95A022-9442-4C25-B19B-95E53C170A46}"/>
              </a:ext>
            </a:extLst>
          </p:cNvPr>
          <p:cNvSpPr/>
          <p:nvPr/>
        </p:nvSpPr>
        <p:spPr>
          <a:xfrm>
            <a:off x="647331" y="3183079"/>
            <a:ext cx="1188000" cy="389804"/>
          </a:xfrm>
          <a:prstGeom prst="roundRect">
            <a:avLst>
              <a:gd name="adj" fmla="val 18306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223" name="Rectangle: Rounded Corners 222">
            <a:extLst>
              <a:ext uri="{FF2B5EF4-FFF2-40B4-BE49-F238E27FC236}">
                <a16:creationId xmlns:a16="http://schemas.microsoft.com/office/drawing/2014/main" id="{167D7EC1-A677-4A6B-B591-9D46BE078A4B}"/>
              </a:ext>
            </a:extLst>
          </p:cNvPr>
          <p:cNvSpPr/>
          <p:nvPr/>
        </p:nvSpPr>
        <p:spPr>
          <a:xfrm>
            <a:off x="647331" y="3663944"/>
            <a:ext cx="1188000" cy="389804"/>
          </a:xfrm>
          <a:prstGeom prst="roundRect">
            <a:avLst>
              <a:gd name="adj" fmla="val 18306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224" name="Rectangle: Rounded Corners 223">
            <a:extLst>
              <a:ext uri="{FF2B5EF4-FFF2-40B4-BE49-F238E27FC236}">
                <a16:creationId xmlns:a16="http://schemas.microsoft.com/office/drawing/2014/main" id="{E580B5A2-4012-4274-B8C8-D04087D3B58D}"/>
              </a:ext>
            </a:extLst>
          </p:cNvPr>
          <p:cNvSpPr/>
          <p:nvPr/>
        </p:nvSpPr>
        <p:spPr>
          <a:xfrm>
            <a:off x="647331" y="4144809"/>
            <a:ext cx="1188000" cy="389804"/>
          </a:xfrm>
          <a:prstGeom prst="roundRect">
            <a:avLst>
              <a:gd name="adj" fmla="val 18306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225" name="Rectangle: Rounded Corners 224">
            <a:extLst>
              <a:ext uri="{FF2B5EF4-FFF2-40B4-BE49-F238E27FC236}">
                <a16:creationId xmlns:a16="http://schemas.microsoft.com/office/drawing/2014/main" id="{7299E782-D4DF-409F-9019-F1E33C42FBD1}"/>
              </a:ext>
            </a:extLst>
          </p:cNvPr>
          <p:cNvSpPr/>
          <p:nvPr/>
        </p:nvSpPr>
        <p:spPr>
          <a:xfrm>
            <a:off x="647331" y="4624425"/>
            <a:ext cx="1188000" cy="389804"/>
          </a:xfrm>
          <a:prstGeom prst="roundRect">
            <a:avLst>
              <a:gd name="adj" fmla="val 18306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226" name="Rectangle 7">
            <a:extLst>
              <a:ext uri="{FF2B5EF4-FFF2-40B4-BE49-F238E27FC236}">
                <a16:creationId xmlns:a16="http://schemas.microsoft.com/office/drawing/2014/main" id="{AEFE7601-60B0-4CD1-8819-0859244E3C7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07595" y="2785015"/>
            <a:ext cx="1104005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341313" indent="-341313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1313" marR="0" lvl="0" indent="-341313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alt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Demi ITC" panose="020B0805030504020804" pitchFamily="34" charset="0"/>
                <a:ea typeface="Gulim" pitchFamily="34" charset="-127"/>
                <a:cs typeface="Arial" panose="020B0604020202020204" pitchFamily="34" charset="0"/>
                <a:sym typeface="Arial" panose="020B0604020202020204" pitchFamily="34" charset="0"/>
              </a:rPr>
              <a:t>Government</a:t>
            </a:r>
          </a:p>
        </p:txBody>
      </p:sp>
      <p:sp>
        <p:nvSpPr>
          <p:cNvPr id="227" name="Rectangle 7">
            <a:extLst>
              <a:ext uri="{FF2B5EF4-FFF2-40B4-BE49-F238E27FC236}">
                <a16:creationId xmlns:a16="http://schemas.microsoft.com/office/drawing/2014/main" id="{73CDEF1D-1364-4B88-9FD6-CEDABEDD6B6C}"/>
              </a:ext>
            </a:extLst>
          </p:cNvPr>
          <p:cNvSpPr>
            <a:spLocks noChangeArrowheads="1"/>
          </p:cNvSpPr>
          <p:nvPr/>
        </p:nvSpPr>
        <p:spPr bwMode="gray">
          <a:xfrm>
            <a:off x="707594" y="3267799"/>
            <a:ext cx="973023" cy="219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341313" indent="-341313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1313" marR="0" lvl="0" indent="-341313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alt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Demi ITC" panose="020B0805030504020804" pitchFamily="34" charset="0"/>
                <a:ea typeface="Gulim" pitchFamily="34" charset="-127"/>
                <a:cs typeface="Arial" panose="020B0604020202020204" pitchFamily="34" charset="0"/>
                <a:sym typeface="Arial" panose="020B0604020202020204" pitchFamily="34" charset="0"/>
              </a:rPr>
              <a:t>Large corp.</a:t>
            </a:r>
          </a:p>
        </p:txBody>
      </p:sp>
      <p:sp>
        <p:nvSpPr>
          <p:cNvPr id="228" name="Rectangle 7">
            <a:extLst>
              <a:ext uri="{FF2B5EF4-FFF2-40B4-BE49-F238E27FC236}">
                <a16:creationId xmlns:a16="http://schemas.microsoft.com/office/drawing/2014/main" id="{0FF37FB4-D4BA-4730-A82D-6C4C845F3947}"/>
              </a:ext>
            </a:extLst>
          </p:cNvPr>
          <p:cNvSpPr>
            <a:spLocks noChangeArrowheads="1"/>
          </p:cNvSpPr>
          <p:nvPr/>
        </p:nvSpPr>
        <p:spPr bwMode="gray">
          <a:xfrm>
            <a:off x="707595" y="3746120"/>
            <a:ext cx="832502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341313" indent="-341313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1313" marR="0" lvl="0" indent="-341313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alt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Demi ITC" panose="020B0805030504020804" pitchFamily="34" charset="0"/>
                <a:ea typeface="Gulim" pitchFamily="34" charset="-127"/>
                <a:cs typeface="Arial" panose="020B0604020202020204" pitchFamily="34" charset="0"/>
                <a:sym typeface="Arial" panose="020B0604020202020204" pitchFamily="34" charset="0"/>
              </a:rPr>
              <a:t>Mid corp.</a:t>
            </a:r>
          </a:p>
        </p:txBody>
      </p:sp>
      <p:sp>
        <p:nvSpPr>
          <p:cNvPr id="229" name="Rectangle 7">
            <a:extLst>
              <a:ext uri="{FF2B5EF4-FFF2-40B4-BE49-F238E27FC236}">
                <a16:creationId xmlns:a16="http://schemas.microsoft.com/office/drawing/2014/main" id="{D0DACB9F-927A-41E7-B5B4-9270DDF315A2}"/>
              </a:ext>
            </a:extLst>
          </p:cNvPr>
          <p:cNvSpPr>
            <a:spLocks noChangeArrowheads="1"/>
          </p:cNvSpPr>
          <p:nvPr/>
        </p:nvSpPr>
        <p:spPr bwMode="gray">
          <a:xfrm>
            <a:off x="707594" y="4228904"/>
            <a:ext cx="448841" cy="219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341313" indent="-341313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1313" marR="0" lvl="0" indent="-341313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alt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Demi ITC" panose="020B0805030504020804" pitchFamily="34" charset="0"/>
                <a:ea typeface="Gulim" pitchFamily="34" charset="-127"/>
                <a:cs typeface="Arial" panose="020B0604020202020204" pitchFamily="34" charset="0"/>
                <a:sym typeface="Arial" panose="020B0604020202020204" pitchFamily="34" charset="0"/>
              </a:rPr>
              <a:t>SMEs</a:t>
            </a:r>
          </a:p>
        </p:txBody>
      </p:sp>
      <p:sp>
        <p:nvSpPr>
          <p:cNvPr id="230" name="Rectangle 7">
            <a:extLst>
              <a:ext uri="{FF2B5EF4-FFF2-40B4-BE49-F238E27FC236}">
                <a16:creationId xmlns:a16="http://schemas.microsoft.com/office/drawing/2014/main" id="{9825557A-37CF-403D-8172-4F53E441B8C4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707594" y="4709456"/>
            <a:ext cx="488916" cy="219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341313" indent="-341313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21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1313" marR="0" lvl="0" indent="-341313" algn="l" defTabSz="9135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alt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Demi ITC" panose="020B0805030504020804" pitchFamily="34" charset="0"/>
                <a:ea typeface="Gulim" pitchFamily="34" charset="-127"/>
                <a:cs typeface="Arial" panose="020B0604020202020204" pitchFamily="34" charset="0"/>
                <a:sym typeface="Arial" panose="020B0604020202020204" pitchFamily="34" charset="0"/>
              </a:rPr>
              <a:t>Micro</a:t>
            </a:r>
          </a:p>
        </p:txBody>
      </p:sp>
      <p:sp>
        <p:nvSpPr>
          <p:cNvPr id="236" name="Rectangle 8">
            <a:extLst>
              <a:ext uri="{FF2B5EF4-FFF2-40B4-BE49-F238E27FC236}">
                <a16:creationId xmlns:a16="http://schemas.microsoft.com/office/drawing/2014/main" id="{6A4142BC-4B62-4253-9886-2AB7B5C3283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066526" y="655815"/>
            <a:ext cx="10852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341313" indent="-341313" defTabSz="895350">
              <a:buClr>
                <a:schemeClr val="tx2"/>
              </a:buClr>
              <a:defRPr sz="1800" b="1">
                <a:solidFill>
                  <a:schemeClr val="accent4"/>
                </a:solidFill>
                <a:latin typeface="+mn-lt"/>
                <a:ea typeface="Gulim" pitchFamily="34" charset="-127"/>
                <a:cs typeface="Arial" panose="020B0604020202020204" pitchFamily="34" charset="0"/>
              </a:defRPr>
            </a:lvl1pPr>
            <a:lvl2pPr marL="742950" indent="-285750" defTabSz="892175">
              <a:defRPr sz="2400">
                <a:latin typeface="Arial" panose="020B0604020202020204" pitchFamily="34" charset="0"/>
              </a:defRPr>
            </a:lvl2pPr>
            <a:lvl3pPr marL="1143000" indent="-228600" defTabSz="892175">
              <a:defRPr sz="2400">
                <a:latin typeface="Arial" panose="020B0604020202020204" pitchFamily="34" charset="0"/>
              </a:defRPr>
            </a:lvl3pPr>
            <a:lvl4pPr marL="1600200" indent="-228600" defTabSz="892175">
              <a:defRPr sz="2400">
                <a:latin typeface="Arial" panose="020B0604020202020204" pitchFamily="34" charset="0"/>
              </a:defRPr>
            </a:lvl4pPr>
            <a:lvl5pPr marL="2057400" indent="-228600" defTabSz="892175">
              <a:defRPr sz="2400">
                <a:latin typeface="Arial" panose="020B0604020202020204" pitchFamily="34" charset="0"/>
              </a:defRPr>
            </a:lvl5pPr>
            <a:lvl6pPr marL="25146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latin typeface="Arial" panose="020B0604020202020204" pitchFamily="34" charset="0"/>
              </a:defRPr>
            </a:lvl6pPr>
            <a:lvl7pPr marL="29718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latin typeface="Arial" panose="020B0604020202020204" pitchFamily="34" charset="0"/>
              </a:defRPr>
            </a:lvl7pPr>
            <a:lvl8pPr marL="34290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latin typeface="Arial" panose="020B0604020202020204" pitchFamily="34" charset="0"/>
              </a:defRPr>
            </a:lvl8pPr>
            <a:lvl9pPr marL="38862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latin typeface="Arial" panose="020B0604020202020204" pitchFamily="34" charset="0"/>
              </a:defRPr>
            </a:lvl9pPr>
          </a:lstStyle>
          <a:p>
            <a:pPr marL="341313" marR="0" lvl="0" indent="-341313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960"/>
                </a:solidFill>
                <a:effectLst/>
                <a:uLnTx/>
                <a:uFillTx/>
                <a:latin typeface="Eras Demi ITC" panose="020B0805030504020804" pitchFamily="34" charset="0"/>
                <a:ea typeface="Gulim" pitchFamily="34" charset="-127"/>
                <a:cs typeface="Arial" panose="020B0604020202020204" pitchFamily="34" charset="0"/>
                <a:sym typeface="Arial" panose="020B0604020202020204" pitchFamily="34" charset="0"/>
              </a:rPr>
              <a:t>Financing</a:t>
            </a:r>
          </a:p>
        </p:txBody>
      </p:sp>
      <p:pic>
        <p:nvPicPr>
          <p:cNvPr id="237" name="Graphic 236">
            <a:extLst>
              <a:ext uri="{FF2B5EF4-FFF2-40B4-BE49-F238E27FC236}">
                <a16:creationId xmlns:a16="http://schemas.microsoft.com/office/drawing/2014/main" id="{104D54A2-3956-4398-8AFA-13142349EB9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20594" y="939787"/>
            <a:ext cx="564115" cy="560329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48BA971-B88D-4742-BFD9-256BB4D94060}"/>
              </a:ext>
            </a:extLst>
          </p:cNvPr>
          <p:cNvSpPr/>
          <p:nvPr/>
        </p:nvSpPr>
        <p:spPr>
          <a:xfrm flipV="1">
            <a:off x="2519977" y="1201364"/>
            <a:ext cx="3169553" cy="2530529"/>
          </a:xfrm>
          <a:custGeom>
            <a:avLst/>
            <a:gdLst>
              <a:gd name="connsiteX0" fmla="*/ 0 w 3144033"/>
              <a:gd name="connsiteY0" fmla="*/ 0 h 2743200"/>
              <a:gd name="connsiteX1" fmla="*/ 0 w 3144033"/>
              <a:gd name="connsiteY1" fmla="*/ 2743200 h 2743200"/>
              <a:gd name="connsiteX2" fmla="*/ 3144033 w 3144033"/>
              <a:gd name="connsiteY2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4033" h="2743200">
                <a:moveTo>
                  <a:pt x="0" y="0"/>
                </a:moveTo>
                <a:lnTo>
                  <a:pt x="0" y="2743200"/>
                </a:lnTo>
                <a:lnTo>
                  <a:pt x="3144033" y="2743200"/>
                </a:lnTo>
              </a:path>
            </a:pathLst>
          </a:cu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313E8635-DBAF-42EC-AF67-DB143E8C1038}"/>
              </a:ext>
            </a:extLst>
          </p:cNvPr>
          <p:cNvSpPr/>
          <p:nvPr/>
        </p:nvSpPr>
        <p:spPr>
          <a:xfrm flipH="1" flipV="1">
            <a:off x="6296598" y="1201364"/>
            <a:ext cx="3016188" cy="2562480"/>
          </a:xfrm>
          <a:custGeom>
            <a:avLst/>
            <a:gdLst>
              <a:gd name="connsiteX0" fmla="*/ 0 w 3144033"/>
              <a:gd name="connsiteY0" fmla="*/ 0 h 2743200"/>
              <a:gd name="connsiteX1" fmla="*/ 0 w 3144033"/>
              <a:gd name="connsiteY1" fmla="*/ 2743200 h 2743200"/>
              <a:gd name="connsiteX2" fmla="*/ 3144033 w 3144033"/>
              <a:gd name="connsiteY2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4033" h="2743200">
                <a:moveTo>
                  <a:pt x="0" y="0"/>
                </a:moveTo>
                <a:lnTo>
                  <a:pt x="0" y="2743200"/>
                </a:lnTo>
                <a:lnTo>
                  <a:pt x="3144033" y="2743200"/>
                </a:lnTo>
              </a:path>
            </a:pathLst>
          </a:cu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06A7959-7673-491B-8C6E-6119BE9C1C5F}"/>
              </a:ext>
            </a:extLst>
          </p:cNvPr>
          <p:cNvSpPr/>
          <p:nvPr/>
        </p:nvSpPr>
        <p:spPr>
          <a:xfrm>
            <a:off x="9496400" y="2562483"/>
            <a:ext cx="327606" cy="2581651"/>
          </a:xfrm>
          <a:custGeom>
            <a:avLst/>
            <a:gdLst>
              <a:gd name="connsiteX0" fmla="*/ 0 w 375781"/>
              <a:gd name="connsiteY0" fmla="*/ 1208761 h 2530257"/>
              <a:gd name="connsiteX1" fmla="*/ 375781 w 375781"/>
              <a:gd name="connsiteY1" fmla="*/ 0 h 2530257"/>
              <a:gd name="connsiteX2" fmla="*/ 375781 w 375781"/>
              <a:gd name="connsiteY2" fmla="*/ 2530257 h 2530257"/>
              <a:gd name="connsiteX3" fmla="*/ 6263 w 375781"/>
              <a:gd name="connsiteY3" fmla="*/ 1384126 h 2530257"/>
              <a:gd name="connsiteX0" fmla="*/ 62060 w 437841"/>
              <a:gd name="connsiteY0" fmla="*/ 1208761 h 2530257"/>
              <a:gd name="connsiteX1" fmla="*/ 437841 w 437841"/>
              <a:gd name="connsiteY1" fmla="*/ 0 h 2530257"/>
              <a:gd name="connsiteX2" fmla="*/ 437841 w 437841"/>
              <a:gd name="connsiteY2" fmla="*/ 2530257 h 2530257"/>
              <a:gd name="connsiteX3" fmla="*/ 0 w 437841"/>
              <a:gd name="connsiteY3" fmla="*/ 1321496 h 2530257"/>
              <a:gd name="connsiteX0" fmla="*/ 2277 w 437841"/>
              <a:gd name="connsiteY0" fmla="*/ 1296444 h 2530257"/>
              <a:gd name="connsiteX1" fmla="*/ 437841 w 437841"/>
              <a:gd name="connsiteY1" fmla="*/ 0 h 2530257"/>
              <a:gd name="connsiteX2" fmla="*/ 437841 w 437841"/>
              <a:gd name="connsiteY2" fmla="*/ 2530257 h 2530257"/>
              <a:gd name="connsiteX3" fmla="*/ 0 w 437841"/>
              <a:gd name="connsiteY3" fmla="*/ 1321496 h 2530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841" h="2530257">
                <a:moveTo>
                  <a:pt x="2277" y="1296444"/>
                </a:moveTo>
                <a:lnTo>
                  <a:pt x="437841" y="0"/>
                </a:lnTo>
                <a:lnTo>
                  <a:pt x="437841" y="2530257"/>
                </a:lnTo>
                <a:lnTo>
                  <a:pt x="0" y="1321496"/>
                </a:lnTo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94AD8691-47F2-49E6-953E-AD30A2624C0A}"/>
              </a:ext>
            </a:extLst>
          </p:cNvPr>
          <p:cNvSpPr/>
          <p:nvPr/>
        </p:nvSpPr>
        <p:spPr>
          <a:xfrm flipH="1">
            <a:off x="2019531" y="2562483"/>
            <a:ext cx="327606" cy="2581651"/>
          </a:xfrm>
          <a:custGeom>
            <a:avLst/>
            <a:gdLst>
              <a:gd name="connsiteX0" fmla="*/ 0 w 375781"/>
              <a:gd name="connsiteY0" fmla="*/ 1208761 h 2530257"/>
              <a:gd name="connsiteX1" fmla="*/ 375781 w 375781"/>
              <a:gd name="connsiteY1" fmla="*/ 0 h 2530257"/>
              <a:gd name="connsiteX2" fmla="*/ 375781 w 375781"/>
              <a:gd name="connsiteY2" fmla="*/ 2530257 h 2530257"/>
              <a:gd name="connsiteX3" fmla="*/ 6263 w 375781"/>
              <a:gd name="connsiteY3" fmla="*/ 1384126 h 2530257"/>
              <a:gd name="connsiteX0" fmla="*/ 62060 w 437841"/>
              <a:gd name="connsiteY0" fmla="*/ 1208761 h 2530257"/>
              <a:gd name="connsiteX1" fmla="*/ 437841 w 437841"/>
              <a:gd name="connsiteY1" fmla="*/ 0 h 2530257"/>
              <a:gd name="connsiteX2" fmla="*/ 437841 w 437841"/>
              <a:gd name="connsiteY2" fmla="*/ 2530257 h 2530257"/>
              <a:gd name="connsiteX3" fmla="*/ 0 w 437841"/>
              <a:gd name="connsiteY3" fmla="*/ 1321496 h 2530257"/>
              <a:gd name="connsiteX0" fmla="*/ 2277 w 437841"/>
              <a:gd name="connsiteY0" fmla="*/ 1296444 h 2530257"/>
              <a:gd name="connsiteX1" fmla="*/ 437841 w 437841"/>
              <a:gd name="connsiteY1" fmla="*/ 0 h 2530257"/>
              <a:gd name="connsiteX2" fmla="*/ 437841 w 437841"/>
              <a:gd name="connsiteY2" fmla="*/ 2530257 h 2530257"/>
              <a:gd name="connsiteX3" fmla="*/ 0 w 437841"/>
              <a:gd name="connsiteY3" fmla="*/ 1321496 h 2530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841" h="2530257">
                <a:moveTo>
                  <a:pt x="2277" y="1296444"/>
                </a:moveTo>
                <a:lnTo>
                  <a:pt x="437841" y="0"/>
                </a:lnTo>
                <a:lnTo>
                  <a:pt x="437841" y="2530257"/>
                </a:lnTo>
                <a:lnTo>
                  <a:pt x="0" y="1321496"/>
                </a:lnTo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243" name="Rectangle 8">
            <a:extLst>
              <a:ext uri="{FF2B5EF4-FFF2-40B4-BE49-F238E27FC236}">
                <a16:creationId xmlns:a16="http://schemas.microsoft.com/office/drawing/2014/main" id="{32C8D84F-604C-4973-924D-A3B36BCFCCF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591683" y="5653416"/>
            <a:ext cx="123173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341313" indent="-341313" defTabSz="895350">
              <a:buClr>
                <a:schemeClr val="tx2"/>
              </a:buClr>
              <a:defRPr sz="1800" b="1">
                <a:solidFill>
                  <a:schemeClr val="accent4"/>
                </a:solidFill>
                <a:latin typeface="+mn-lt"/>
                <a:ea typeface="Gulim" pitchFamily="34" charset="-127"/>
                <a:cs typeface="Arial" panose="020B0604020202020204" pitchFamily="34" charset="0"/>
              </a:defRPr>
            </a:lvl1pPr>
            <a:lvl2pPr marL="742950" indent="-285750" defTabSz="892175">
              <a:defRPr sz="2400">
                <a:latin typeface="Arial" panose="020B0604020202020204" pitchFamily="34" charset="0"/>
              </a:defRPr>
            </a:lvl2pPr>
            <a:lvl3pPr marL="1143000" indent="-228600" defTabSz="892175">
              <a:defRPr sz="2400">
                <a:latin typeface="Arial" panose="020B0604020202020204" pitchFamily="34" charset="0"/>
              </a:defRPr>
            </a:lvl3pPr>
            <a:lvl4pPr marL="1600200" indent="-228600" defTabSz="892175">
              <a:defRPr sz="2400">
                <a:latin typeface="Arial" panose="020B0604020202020204" pitchFamily="34" charset="0"/>
              </a:defRPr>
            </a:lvl4pPr>
            <a:lvl5pPr marL="2057400" indent="-228600" defTabSz="892175">
              <a:defRPr sz="2400">
                <a:latin typeface="Arial" panose="020B0604020202020204" pitchFamily="34" charset="0"/>
              </a:defRPr>
            </a:lvl5pPr>
            <a:lvl6pPr marL="25146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latin typeface="Arial" panose="020B0604020202020204" pitchFamily="34" charset="0"/>
              </a:defRPr>
            </a:lvl6pPr>
            <a:lvl7pPr marL="29718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latin typeface="Arial" panose="020B0604020202020204" pitchFamily="34" charset="0"/>
              </a:defRPr>
            </a:lvl7pPr>
            <a:lvl8pPr marL="34290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latin typeface="Arial" panose="020B0604020202020204" pitchFamily="34" charset="0"/>
              </a:defRPr>
            </a:lvl8pPr>
            <a:lvl9pPr marL="3886200" indent="-228600" defTabSz="892175" fontAlgn="base">
              <a:spcBef>
                <a:spcPct val="0"/>
              </a:spcBef>
              <a:spcAft>
                <a:spcPct val="0"/>
              </a:spcAft>
              <a:defRPr sz="2400">
                <a:latin typeface="Arial" panose="020B0604020202020204" pitchFamily="34" charset="0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960"/>
                </a:solidFill>
                <a:effectLst/>
                <a:uLnTx/>
                <a:uFillTx/>
                <a:latin typeface="Eras Demi ITC" panose="020B0805030504020804" pitchFamily="34" charset="0"/>
                <a:ea typeface="Gulim" pitchFamily="34" charset="-127"/>
                <a:cs typeface="Arial" panose="020B0604020202020204" pitchFamily="34" charset="0"/>
                <a:sym typeface="Arial" panose="020B0604020202020204" pitchFamily="34" charset="0"/>
              </a:rPr>
              <a:t>Labour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960"/>
                </a:solidFill>
                <a:effectLst/>
                <a:uLnTx/>
                <a:uFillTx/>
                <a:latin typeface="Eras Demi ITC" panose="020B0805030504020804" pitchFamily="34" charset="0"/>
                <a:ea typeface="Gulim" pitchFamily="34" charset="-127"/>
                <a:cs typeface="Arial" panose="020B0604020202020204" pitchFamily="34" charset="0"/>
                <a:sym typeface="Arial" panose="020B0604020202020204" pitchFamily="34" charset="0"/>
              </a:rPr>
              <a:t> contractors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85F0EC2-09D3-410C-9BE8-2105E06B08D9}"/>
              </a:ext>
            </a:extLst>
          </p:cNvPr>
          <p:cNvSpPr/>
          <p:nvPr/>
        </p:nvSpPr>
        <p:spPr>
          <a:xfrm>
            <a:off x="9569444" y="5464498"/>
            <a:ext cx="919048" cy="91904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32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pic>
        <p:nvPicPr>
          <p:cNvPr id="244" name="Graphic 243">
            <a:extLst>
              <a:ext uri="{FF2B5EF4-FFF2-40B4-BE49-F238E27FC236}">
                <a16:creationId xmlns:a16="http://schemas.microsoft.com/office/drawing/2014/main" id="{9D5C6696-C5BA-4CEB-A385-7CEA338583A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701033" y="5611306"/>
            <a:ext cx="589459" cy="58550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F39A5A-9275-40AE-B868-86ACBC4D0AB9}"/>
              </a:ext>
            </a:extLst>
          </p:cNvPr>
          <p:cNvCxnSpPr>
            <a:cxnSpLocks/>
            <a:stCxn id="187" idx="0"/>
          </p:cNvCxnSpPr>
          <p:nvPr/>
        </p:nvCxnSpPr>
        <p:spPr>
          <a:xfrm>
            <a:off x="7178927" y="5469177"/>
            <a:ext cx="2772883" cy="1363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1038781E-7656-4D2A-904D-F67E1931E63B}"/>
              </a:ext>
            </a:extLst>
          </p:cNvPr>
          <p:cNvSpPr txBox="1"/>
          <p:nvPr/>
        </p:nvSpPr>
        <p:spPr>
          <a:xfrm>
            <a:off x="5322144" y="3079760"/>
            <a:ext cx="194019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lvl="0" indent="0" defTabSz="895350" eaLnBrk="1" latinLnBrk="0" hangingPunct="1">
              <a:buClr>
                <a:schemeClr val="tx2"/>
              </a:buClr>
              <a:buSzPct val="100000"/>
              <a:defRPr baseline="0">
                <a:latin typeface="+mn-lt"/>
              </a:defRPr>
            </a:lvl1pPr>
            <a:lvl2pPr marL="194400" lvl="1" indent="-190800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81012" lvl="2" indent="-28575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5600" lvl="3" indent="-1548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8800" lvl="4" indent="-129600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Pct val="100000"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Demi ITC" panose="020B0805030504020804" pitchFamily="34" charset="0"/>
                <a:ea typeface="+mn-ea"/>
                <a:cs typeface="+mn-cs"/>
              </a:rPr>
              <a:t>Payments</a:t>
            </a:r>
          </a:p>
        </p:txBody>
      </p:sp>
      <p:sp>
        <p:nvSpPr>
          <p:cNvPr id="84" name="5. Source">
            <a:extLst>
              <a:ext uri="{FF2B5EF4-FFF2-40B4-BE49-F238E27FC236}">
                <a16:creationId xmlns:a16="http://schemas.microsoft.com/office/drawing/2014/main" id="{F3482659-852D-4584-AC05-5F53C694EED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2073" y="6604496"/>
            <a:ext cx="10155170" cy="161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503735" marR="0" lvl="0" indent="-503735" algn="l" defTabSz="12180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Eras Demi ITC" panose="020B0805030504020804" pitchFamily="34" charset="0"/>
                <a:ea typeface="+mn-ea"/>
                <a:cs typeface="+mn-cs"/>
              </a:rPr>
              <a:t>SOURCE: McKinsey</a:t>
            </a:r>
          </a:p>
        </p:txBody>
      </p:sp>
      <p:sp>
        <p:nvSpPr>
          <p:cNvPr id="87" name="Title 1"/>
          <p:cNvSpPr txBox="1">
            <a:spLocks/>
          </p:cNvSpPr>
          <p:nvPr/>
        </p:nvSpPr>
        <p:spPr>
          <a:xfrm>
            <a:off x="218368" y="218368"/>
            <a:ext cx="11053549" cy="576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72 Black" panose="020B0A04030603020204" pitchFamily="34" charset="0"/>
                <a:ea typeface="+mj-ea"/>
                <a:cs typeface="72 Black" panose="020B0A04030603020204" pitchFamily="34" charset="0"/>
              </a:defRPr>
            </a:lvl1pPr>
          </a:lstStyle>
          <a:p>
            <a:r>
              <a:rPr lang="en-IN" dirty="0"/>
              <a:t>Players in a B2B marketplace</a:t>
            </a:r>
          </a:p>
        </p:txBody>
      </p:sp>
      <p:sp>
        <p:nvSpPr>
          <p:cNvPr id="73" name="Slide Number Placeholder 2">
            <a:extLst>
              <a:ext uri="{FF2B5EF4-FFF2-40B4-BE49-F238E27FC236}">
                <a16:creationId xmlns:a16="http://schemas.microsoft.com/office/drawing/2014/main" id="{3E517E32-A82E-4E41-8896-4DD9237A7076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178F17-F06C-4F34-BFCA-334660048B39}" type="slidenum">
              <a:rPr lang="en-IN" b="1" smtClean="0"/>
              <a:pPr algn="r"/>
              <a:t>13</a:t>
            </a:fld>
            <a:endParaRPr lang="en-IN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AFE38C-963B-46F3-B5D8-7D747CA489FD}"/>
              </a:ext>
            </a:extLst>
          </p:cNvPr>
          <p:cNvSpPr/>
          <p:nvPr/>
        </p:nvSpPr>
        <p:spPr>
          <a:xfrm>
            <a:off x="389600" y="3601551"/>
            <a:ext cx="1950888" cy="972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88683A-1DB8-4BE2-8096-4BF849603F1A}"/>
              </a:ext>
            </a:extLst>
          </p:cNvPr>
          <p:cNvSpPr/>
          <p:nvPr/>
        </p:nvSpPr>
        <p:spPr>
          <a:xfrm>
            <a:off x="9487512" y="3603489"/>
            <a:ext cx="1950888" cy="972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588DC1-271A-40DA-9E6C-B654E965B3A3}"/>
              </a:ext>
            </a:extLst>
          </p:cNvPr>
          <p:cNvSpPr/>
          <p:nvPr/>
        </p:nvSpPr>
        <p:spPr>
          <a:xfrm>
            <a:off x="392100" y="3094381"/>
            <a:ext cx="1950888" cy="468000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E3D4318-7130-495A-B481-2512D57AA74D}"/>
              </a:ext>
            </a:extLst>
          </p:cNvPr>
          <p:cNvSpPr/>
          <p:nvPr/>
        </p:nvSpPr>
        <p:spPr>
          <a:xfrm>
            <a:off x="9490012" y="3096319"/>
            <a:ext cx="1950888" cy="468000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2590E96-C463-40E7-8A2E-366C72A38E7B}"/>
              </a:ext>
            </a:extLst>
          </p:cNvPr>
          <p:cNvSpPr/>
          <p:nvPr/>
        </p:nvSpPr>
        <p:spPr>
          <a:xfrm>
            <a:off x="78205" y="6071955"/>
            <a:ext cx="1950888" cy="4351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PRIMARY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FF7B2C1-0F0A-4444-9FE2-3FEF43108032}"/>
              </a:ext>
            </a:extLst>
          </p:cNvPr>
          <p:cNvSpPr/>
          <p:nvPr/>
        </p:nvSpPr>
        <p:spPr>
          <a:xfrm>
            <a:off x="78205" y="5542287"/>
            <a:ext cx="1950888" cy="435100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SECONDARY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06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BB82CF8-2EAC-47A4-8F95-D881C8B2A6B1}"/>
              </a:ext>
            </a:extLst>
          </p:cNvPr>
          <p:cNvSpPr txBox="1"/>
          <p:nvPr/>
        </p:nvSpPr>
        <p:spPr>
          <a:xfrm>
            <a:off x="331216" y="3959883"/>
            <a:ext cx="11529565" cy="46166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Leveraging D</a:t>
            </a:r>
            <a:r>
              <a:rPr kumimoji="0" lang="en-I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igitization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Ecommerce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61E5389-70B3-4BAB-965A-4D9ECD6A51A5}"/>
              </a:ext>
            </a:extLst>
          </p:cNvPr>
          <p:cNvSpPr txBox="1">
            <a:spLocks/>
          </p:cNvSpPr>
          <p:nvPr/>
        </p:nvSpPr>
        <p:spPr>
          <a:xfrm>
            <a:off x="95752" y="64203"/>
            <a:ext cx="12788041" cy="576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Eras Demi ITC" panose="020B08050305040208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badi" panose="020B0604020104020204" pitchFamily="34" charset="0"/>
                <a:ea typeface="+mj-ea"/>
                <a:cs typeface="+mj-cs"/>
              </a:rPr>
              <a:t>ADDRESSING PAIN-POINTS OF MSMEs</a:t>
            </a:r>
            <a:endParaRPr kumimoji="0" lang="en-IN" sz="2800" b="1" i="0" u="sng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badi" panose="020B0604020104020204" pitchFamily="34" charset="0"/>
              <a:ea typeface="+mj-ea"/>
              <a:cs typeface="+mj-cs"/>
            </a:endParaRPr>
          </a:p>
        </p:txBody>
      </p:sp>
      <p:graphicFrame>
        <p:nvGraphicFramePr>
          <p:cNvPr id="55" name="Content Placeholder 2">
            <a:extLst>
              <a:ext uri="{FF2B5EF4-FFF2-40B4-BE49-F238E27FC236}">
                <a16:creationId xmlns:a16="http://schemas.microsoft.com/office/drawing/2014/main" id="{2027ADD8-9300-4676-9DAF-E8360CB390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021768"/>
              </p:ext>
            </p:extLst>
          </p:nvPr>
        </p:nvGraphicFramePr>
        <p:xfrm>
          <a:off x="331216" y="1620142"/>
          <a:ext cx="11529565" cy="1982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D58E87F-907C-42A8-BD8C-CEF015F1B420}"/>
              </a:ext>
            </a:extLst>
          </p:cNvPr>
          <p:cNvSpPr txBox="1"/>
          <p:nvPr/>
        </p:nvSpPr>
        <p:spPr>
          <a:xfrm>
            <a:off x="331216" y="1147610"/>
            <a:ext cx="11529564" cy="4616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Challenges faced by MSME in Scaling their Business</a:t>
            </a:r>
          </a:p>
        </p:txBody>
      </p:sp>
      <p:graphicFrame>
        <p:nvGraphicFramePr>
          <p:cNvPr id="65" name="Content Placeholder 2">
            <a:extLst>
              <a:ext uri="{FF2B5EF4-FFF2-40B4-BE49-F238E27FC236}">
                <a16:creationId xmlns:a16="http://schemas.microsoft.com/office/drawing/2014/main" id="{D69DECBD-D241-4970-954D-A414097F87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8325242"/>
              </p:ext>
            </p:extLst>
          </p:nvPr>
        </p:nvGraphicFramePr>
        <p:xfrm>
          <a:off x="331216" y="4081666"/>
          <a:ext cx="11529565" cy="2727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E693A49-FA21-439B-9A7E-5A8AD38E47B5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D146B5-A832-451C-8005-139D02446A12}" type="slidenum">
              <a:rPr kumimoji="0" lang="en-IN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8AE0902-8BF6-400F-AD4F-7677A26DBB4A}"/>
              </a:ext>
            </a:extLst>
          </p:cNvPr>
          <p:cNvSpPr txBox="1">
            <a:spLocks/>
          </p:cNvSpPr>
          <p:nvPr/>
        </p:nvSpPr>
        <p:spPr>
          <a:xfrm>
            <a:off x="146244" y="519446"/>
            <a:ext cx="11053549" cy="576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j-ea"/>
                <a:cs typeface="72" panose="020B0503030000000003" pitchFamily="34" charset="0"/>
              </a:rPr>
              <a:t>MSMEs in India suffer due to the inefficiencies in the Supply Chain system</a:t>
            </a:r>
          </a:p>
        </p:txBody>
      </p:sp>
    </p:spTree>
    <p:extLst>
      <p:ext uri="{BB962C8B-B14F-4D97-AF65-F5344CB8AC3E}">
        <p14:creationId xmlns:p14="http://schemas.microsoft.com/office/powerpoint/2010/main" val="2596979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23FD10-5BDF-4F69-BE6D-A6F7AAB58BA5}"/>
              </a:ext>
            </a:extLst>
          </p:cNvPr>
          <p:cNvSpPr txBox="1">
            <a:spLocks/>
          </p:cNvSpPr>
          <p:nvPr/>
        </p:nvSpPr>
        <p:spPr>
          <a:xfrm>
            <a:off x="422223" y="3429000"/>
            <a:ext cx="6985416" cy="2812790"/>
          </a:xfrm>
          <a:prstGeom prst="rect">
            <a:avLst/>
          </a:prstGeom>
          <a:solidFill>
            <a:srgbClr val="D6DCE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sz="60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298901-7916-4E6F-8352-2D331502F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43433"/>
            <a:ext cx="6985416" cy="2812790"/>
          </a:xfrm>
          <a:solidFill>
            <a:srgbClr val="002B4E"/>
          </a:solidFill>
        </p:spPr>
        <p:txBody>
          <a:bodyPr>
            <a:normAutofit/>
          </a:bodyPr>
          <a:lstStyle/>
          <a:p>
            <a:pPr algn="ctr"/>
            <a:r>
              <a:rPr lang="en-IN" sz="60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L&amp;T SUFIN BUSINESS MODEL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CCA3272-AD4A-4325-A8B0-F6FF48A1B04C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178F17-F06C-4F34-BFCA-334660048B39}" type="slidenum">
              <a:rPr lang="en-IN" b="1" smtClean="0"/>
              <a:pPr algn="r"/>
              <a:t>15</a:t>
            </a:fld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48696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5">
            <a:extLst>
              <a:ext uri="{FF2B5EF4-FFF2-40B4-BE49-F238E27FC236}">
                <a16:creationId xmlns:a16="http://schemas.microsoft.com/office/drawing/2014/main" id="{47E3624B-811F-41C1-B9C7-C691D0638783}"/>
              </a:ext>
            </a:extLst>
          </p:cNvPr>
          <p:cNvSpPr/>
          <p:nvPr/>
        </p:nvSpPr>
        <p:spPr>
          <a:xfrm>
            <a:off x="-9994" y="0"/>
            <a:ext cx="12201993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9993 w 12201993"/>
              <a:gd name="connsiteY0" fmla="*/ 0 h 6858000"/>
              <a:gd name="connsiteX1" fmla="*/ 12201993 w 12201993"/>
              <a:gd name="connsiteY1" fmla="*/ 0 h 6858000"/>
              <a:gd name="connsiteX2" fmla="*/ 0 w 12201993"/>
              <a:gd name="connsiteY2" fmla="*/ 6093501 h 6858000"/>
              <a:gd name="connsiteX3" fmla="*/ 9993 w 12201993"/>
              <a:gd name="connsiteY3" fmla="*/ 6858000 h 6858000"/>
              <a:gd name="connsiteX4" fmla="*/ 9993 w 1220199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1993" h="6858000">
                <a:moveTo>
                  <a:pt x="9993" y="0"/>
                </a:moveTo>
                <a:lnTo>
                  <a:pt x="12201993" y="0"/>
                </a:lnTo>
                <a:lnTo>
                  <a:pt x="0" y="6093501"/>
                </a:lnTo>
                <a:lnTo>
                  <a:pt x="9993" y="6858000"/>
                </a:lnTo>
                <a:lnTo>
                  <a:pt x="999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Oval 54"/>
          <p:cNvSpPr/>
          <p:nvPr/>
        </p:nvSpPr>
        <p:spPr>
          <a:xfrm>
            <a:off x="2739237" y="831691"/>
            <a:ext cx="2154659" cy="215465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2800" b="1" dirty="0">
                <a:latin typeface="Eras Demi ITC" panose="020B08050305040208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2879758" y="1251207"/>
            <a:ext cx="1873617" cy="1597755"/>
          </a:xfrm>
          <a:custGeom>
            <a:avLst/>
            <a:gdLst>
              <a:gd name="T0" fmla="*/ 1816 w 2128"/>
              <a:gd name="T1" fmla="*/ 0 h 1816"/>
              <a:gd name="T2" fmla="*/ 1532 w 2128"/>
              <a:gd name="T3" fmla="*/ 520 h 1816"/>
              <a:gd name="T4" fmla="*/ 596 w 2128"/>
              <a:gd name="T5" fmla="*/ 520 h 1816"/>
              <a:gd name="T6" fmla="*/ 312 w 2128"/>
              <a:gd name="T7" fmla="*/ 0 h 1816"/>
              <a:gd name="T8" fmla="*/ 0 w 2128"/>
              <a:gd name="T9" fmla="*/ 752 h 1816"/>
              <a:gd name="T10" fmla="*/ 1064 w 2128"/>
              <a:gd name="T11" fmla="*/ 1816 h 1816"/>
              <a:gd name="T12" fmla="*/ 2128 w 2128"/>
              <a:gd name="T13" fmla="*/ 752 h 1816"/>
              <a:gd name="T14" fmla="*/ 1816 w 2128"/>
              <a:gd name="T15" fmla="*/ 0 h 1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28" h="1816">
                <a:moveTo>
                  <a:pt x="1816" y="0"/>
                </a:moveTo>
                <a:cubicBezTo>
                  <a:pt x="1532" y="520"/>
                  <a:pt x="1532" y="520"/>
                  <a:pt x="1532" y="520"/>
                </a:cubicBezTo>
                <a:cubicBezTo>
                  <a:pt x="596" y="520"/>
                  <a:pt x="596" y="520"/>
                  <a:pt x="596" y="520"/>
                </a:cubicBezTo>
                <a:cubicBezTo>
                  <a:pt x="312" y="0"/>
                  <a:pt x="312" y="0"/>
                  <a:pt x="312" y="0"/>
                </a:cubicBezTo>
                <a:cubicBezTo>
                  <a:pt x="119" y="192"/>
                  <a:pt x="0" y="458"/>
                  <a:pt x="0" y="752"/>
                </a:cubicBezTo>
                <a:cubicBezTo>
                  <a:pt x="0" y="1340"/>
                  <a:pt x="476" y="1816"/>
                  <a:pt x="1064" y="1816"/>
                </a:cubicBezTo>
                <a:cubicBezTo>
                  <a:pt x="1652" y="1816"/>
                  <a:pt x="2128" y="1340"/>
                  <a:pt x="2128" y="752"/>
                </a:cubicBezTo>
                <a:cubicBezTo>
                  <a:pt x="2128" y="458"/>
                  <a:pt x="2009" y="192"/>
                  <a:pt x="1816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Eras Demi ITC" panose="020B0805030504020804" pitchFamily="34" charset="0"/>
              <a:cs typeface="Arial" panose="020B0604020202020204" pitchFamily="34" charset="0"/>
            </a:endParaRPr>
          </a:p>
        </p:txBody>
      </p:sp>
      <p:sp>
        <p:nvSpPr>
          <p:cNvPr id="57" name="Freeform 193"/>
          <p:cNvSpPr>
            <a:spLocks noEditPoints="1"/>
          </p:cNvSpPr>
          <p:nvPr/>
        </p:nvSpPr>
        <p:spPr bwMode="auto">
          <a:xfrm>
            <a:off x="3528435" y="1922352"/>
            <a:ext cx="576263" cy="709612"/>
          </a:xfrm>
          <a:custGeom>
            <a:avLst/>
            <a:gdLst>
              <a:gd name="T0" fmla="*/ 1982 w 2908"/>
              <a:gd name="T1" fmla="*/ 2871 h 3576"/>
              <a:gd name="T2" fmla="*/ 1840 w 2908"/>
              <a:gd name="T3" fmla="*/ 2941 h 3576"/>
              <a:gd name="T4" fmla="*/ 2172 w 2908"/>
              <a:gd name="T5" fmla="*/ 3267 h 3576"/>
              <a:gd name="T6" fmla="*/ 2700 w 2908"/>
              <a:gd name="T7" fmla="*/ 2735 h 3576"/>
              <a:gd name="T8" fmla="*/ 2607 w 2908"/>
              <a:gd name="T9" fmla="*/ 2605 h 3576"/>
              <a:gd name="T10" fmla="*/ 1479 w 2908"/>
              <a:gd name="T11" fmla="*/ 2605 h 3576"/>
              <a:gd name="T12" fmla="*/ 939 w 2908"/>
              <a:gd name="T13" fmla="*/ 2646 h 3576"/>
              <a:gd name="T14" fmla="*/ 953 w 2908"/>
              <a:gd name="T15" fmla="*/ 2505 h 3576"/>
              <a:gd name="T16" fmla="*/ 829 w 2908"/>
              <a:gd name="T17" fmla="*/ 2453 h 3576"/>
              <a:gd name="T18" fmla="*/ 451 w 2908"/>
              <a:gd name="T19" fmla="*/ 2589 h 3576"/>
              <a:gd name="T20" fmla="*/ 483 w 2908"/>
              <a:gd name="T21" fmla="*/ 2505 h 3576"/>
              <a:gd name="T22" fmla="*/ 2245 w 2908"/>
              <a:gd name="T23" fmla="*/ 2247 h 3576"/>
              <a:gd name="T24" fmla="*/ 2714 w 2908"/>
              <a:gd name="T25" fmla="*/ 2443 h 3576"/>
              <a:gd name="T26" fmla="*/ 2908 w 2908"/>
              <a:gd name="T27" fmla="*/ 2912 h 3576"/>
              <a:gd name="T28" fmla="*/ 2714 w 2908"/>
              <a:gd name="T29" fmla="*/ 3381 h 3576"/>
              <a:gd name="T30" fmla="*/ 2245 w 2908"/>
              <a:gd name="T31" fmla="*/ 3576 h 3576"/>
              <a:gd name="T32" fmla="*/ 1776 w 2908"/>
              <a:gd name="T33" fmla="*/ 3381 h 3576"/>
              <a:gd name="T34" fmla="*/ 1582 w 2908"/>
              <a:gd name="T35" fmla="*/ 2912 h 3576"/>
              <a:gd name="T36" fmla="*/ 1776 w 2908"/>
              <a:gd name="T37" fmla="*/ 2443 h 3576"/>
              <a:gd name="T38" fmla="*/ 2245 w 2908"/>
              <a:gd name="T39" fmla="*/ 2247 h 3576"/>
              <a:gd name="T40" fmla="*/ 1582 w 2908"/>
              <a:gd name="T41" fmla="*/ 2146 h 3576"/>
              <a:gd name="T42" fmla="*/ 939 w 2908"/>
              <a:gd name="T43" fmla="*/ 2187 h 3576"/>
              <a:gd name="T44" fmla="*/ 953 w 2908"/>
              <a:gd name="T45" fmla="*/ 2046 h 3576"/>
              <a:gd name="T46" fmla="*/ 829 w 2908"/>
              <a:gd name="T47" fmla="*/ 2016 h 3576"/>
              <a:gd name="T48" fmla="*/ 451 w 2908"/>
              <a:gd name="T49" fmla="*/ 2151 h 3576"/>
              <a:gd name="T50" fmla="*/ 483 w 2908"/>
              <a:gd name="T51" fmla="*/ 2068 h 3576"/>
              <a:gd name="T52" fmla="*/ 970 w 2908"/>
              <a:gd name="T53" fmla="*/ 1635 h 3576"/>
              <a:gd name="T54" fmla="*/ 1834 w 2908"/>
              <a:gd name="T55" fmla="*/ 1753 h 3576"/>
              <a:gd name="T56" fmla="*/ 928 w 2908"/>
              <a:gd name="T57" fmla="*/ 1767 h 3576"/>
              <a:gd name="T58" fmla="*/ 970 w 2908"/>
              <a:gd name="T59" fmla="*/ 1635 h 3576"/>
              <a:gd name="T60" fmla="*/ 821 w 2908"/>
              <a:gd name="T61" fmla="*/ 1594 h 3576"/>
              <a:gd name="T62" fmla="*/ 441 w 2908"/>
              <a:gd name="T63" fmla="*/ 1706 h 3576"/>
              <a:gd name="T64" fmla="*/ 497 w 2908"/>
              <a:gd name="T65" fmla="*/ 1636 h 3576"/>
              <a:gd name="T66" fmla="*/ 1785 w 2908"/>
              <a:gd name="T67" fmla="*/ 1175 h 3576"/>
              <a:gd name="T68" fmla="*/ 1827 w 2908"/>
              <a:gd name="T69" fmla="*/ 1307 h 3576"/>
              <a:gd name="T70" fmla="*/ 921 w 2908"/>
              <a:gd name="T71" fmla="*/ 1293 h 3576"/>
              <a:gd name="T72" fmla="*/ 790 w 2908"/>
              <a:gd name="T73" fmla="*/ 1061 h 3576"/>
              <a:gd name="T74" fmla="*/ 633 w 2908"/>
              <a:gd name="T75" fmla="*/ 1351 h 3576"/>
              <a:gd name="T76" fmla="*/ 435 w 2908"/>
              <a:gd name="T77" fmla="*/ 1238 h 3576"/>
              <a:gd name="T78" fmla="*/ 510 w 2908"/>
              <a:gd name="T79" fmla="*/ 1189 h 3576"/>
              <a:gd name="T80" fmla="*/ 563 w 2908"/>
              <a:gd name="T81" fmla="*/ 384 h 3576"/>
              <a:gd name="T82" fmla="*/ 699 w 2908"/>
              <a:gd name="T83" fmla="*/ 636 h 3576"/>
              <a:gd name="T84" fmla="*/ 1631 w 2908"/>
              <a:gd name="T85" fmla="*/ 614 h 3576"/>
              <a:gd name="T86" fmla="*/ 1729 w 2908"/>
              <a:gd name="T87" fmla="*/ 358 h 3576"/>
              <a:gd name="T88" fmla="*/ 2260 w 2908"/>
              <a:gd name="T89" fmla="*/ 451 h 3576"/>
              <a:gd name="T90" fmla="*/ 2175 w 2908"/>
              <a:gd name="T91" fmla="*/ 2098 h 3576"/>
              <a:gd name="T92" fmla="*/ 1450 w 2908"/>
              <a:gd name="T93" fmla="*/ 3095 h 3576"/>
              <a:gd name="T94" fmla="*/ 49 w 2908"/>
              <a:gd name="T95" fmla="*/ 3146 h 3576"/>
              <a:gd name="T96" fmla="*/ 22 w 2908"/>
              <a:gd name="T97" fmla="*/ 468 h 3576"/>
              <a:gd name="T98" fmla="*/ 1148 w 2908"/>
              <a:gd name="T99" fmla="*/ 102 h 3576"/>
              <a:gd name="T100" fmla="*/ 1082 w 2908"/>
              <a:gd name="T101" fmla="*/ 218 h 3576"/>
              <a:gd name="T102" fmla="*/ 1214 w 2908"/>
              <a:gd name="T103" fmla="*/ 218 h 3576"/>
              <a:gd name="T104" fmla="*/ 1148 w 2908"/>
              <a:gd name="T105" fmla="*/ 102 h 3576"/>
              <a:gd name="T106" fmla="*/ 1303 w 2908"/>
              <a:gd name="T107" fmla="*/ 88 h 3576"/>
              <a:gd name="T108" fmla="*/ 1364 w 2908"/>
              <a:gd name="T109" fmla="*/ 245 h 3576"/>
              <a:gd name="T110" fmla="*/ 1607 w 2908"/>
              <a:gd name="T111" fmla="*/ 322 h 3576"/>
              <a:gd name="T112" fmla="*/ 1588 w 2908"/>
              <a:gd name="T113" fmla="*/ 518 h 3576"/>
              <a:gd name="T114" fmla="*/ 730 w 2908"/>
              <a:gd name="T115" fmla="*/ 536 h 3576"/>
              <a:gd name="T116" fmla="*/ 675 w 2908"/>
              <a:gd name="T117" fmla="*/ 348 h 3576"/>
              <a:gd name="T118" fmla="*/ 913 w 2908"/>
              <a:gd name="T119" fmla="*/ 252 h 3576"/>
              <a:gd name="T120" fmla="*/ 980 w 2908"/>
              <a:gd name="T121" fmla="*/ 115 h 3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08" h="3576">
                <a:moveTo>
                  <a:pt x="2607" y="2605"/>
                </a:moveTo>
                <a:lnTo>
                  <a:pt x="2585" y="2607"/>
                </a:lnTo>
                <a:lnTo>
                  <a:pt x="2563" y="2613"/>
                </a:lnTo>
                <a:lnTo>
                  <a:pt x="2543" y="2623"/>
                </a:lnTo>
                <a:lnTo>
                  <a:pt x="2526" y="2640"/>
                </a:lnTo>
                <a:lnTo>
                  <a:pt x="2181" y="3027"/>
                </a:lnTo>
                <a:lnTo>
                  <a:pt x="2003" y="2884"/>
                </a:lnTo>
                <a:lnTo>
                  <a:pt x="1982" y="2871"/>
                </a:lnTo>
                <a:lnTo>
                  <a:pt x="1961" y="2863"/>
                </a:lnTo>
                <a:lnTo>
                  <a:pt x="1939" y="2861"/>
                </a:lnTo>
                <a:lnTo>
                  <a:pt x="1916" y="2863"/>
                </a:lnTo>
                <a:lnTo>
                  <a:pt x="1895" y="2871"/>
                </a:lnTo>
                <a:lnTo>
                  <a:pt x="1875" y="2882"/>
                </a:lnTo>
                <a:lnTo>
                  <a:pt x="1859" y="2899"/>
                </a:lnTo>
                <a:lnTo>
                  <a:pt x="1846" y="2919"/>
                </a:lnTo>
                <a:lnTo>
                  <a:pt x="1840" y="2941"/>
                </a:lnTo>
                <a:lnTo>
                  <a:pt x="1836" y="2963"/>
                </a:lnTo>
                <a:lnTo>
                  <a:pt x="1840" y="2985"/>
                </a:lnTo>
                <a:lnTo>
                  <a:pt x="1846" y="3007"/>
                </a:lnTo>
                <a:lnTo>
                  <a:pt x="1858" y="3026"/>
                </a:lnTo>
                <a:lnTo>
                  <a:pt x="1875" y="3043"/>
                </a:lnTo>
                <a:lnTo>
                  <a:pt x="2130" y="3247"/>
                </a:lnTo>
                <a:lnTo>
                  <a:pt x="2150" y="3260"/>
                </a:lnTo>
                <a:lnTo>
                  <a:pt x="2172" y="3267"/>
                </a:lnTo>
                <a:lnTo>
                  <a:pt x="2193" y="3269"/>
                </a:lnTo>
                <a:lnTo>
                  <a:pt x="2215" y="3267"/>
                </a:lnTo>
                <a:lnTo>
                  <a:pt x="2235" y="3261"/>
                </a:lnTo>
                <a:lnTo>
                  <a:pt x="2254" y="3250"/>
                </a:lnTo>
                <a:lnTo>
                  <a:pt x="2270" y="3236"/>
                </a:lnTo>
                <a:lnTo>
                  <a:pt x="2678" y="2775"/>
                </a:lnTo>
                <a:lnTo>
                  <a:pt x="2691" y="2756"/>
                </a:lnTo>
                <a:lnTo>
                  <a:pt x="2700" y="2735"/>
                </a:lnTo>
                <a:lnTo>
                  <a:pt x="2704" y="2712"/>
                </a:lnTo>
                <a:lnTo>
                  <a:pt x="2702" y="2691"/>
                </a:lnTo>
                <a:lnTo>
                  <a:pt x="2697" y="2669"/>
                </a:lnTo>
                <a:lnTo>
                  <a:pt x="2686" y="2648"/>
                </a:lnTo>
                <a:lnTo>
                  <a:pt x="2670" y="2631"/>
                </a:lnTo>
                <a:lnTo>
                  <a:pt x="2650" y="2618"/>
                </a:lnTo>
                <a:lnTo>
                  <a:pt x="2629" y="2609"/>
                </a:lnTo>
                <a:lnTo>
                  <a:pt x="2607" y="2605"/>
                </a:lnTo>
                <a:close/>
                <a:moveTo>
                  <a:pt x="970" y="2503"/>
                </a:moveTo>
                <a:lnTo>
                  <a:pt x="1428" y="2503"/>
                </a:lnTo>
                <a:lnTo>
                  <a:pt x="1445" y="2505"/>
                </a:lnTo>
                <a:lnTo>
                  <a:pt x="1459" y="2513"/>
                </a:lnTo>
                <a:lnTo>
                  <a:pt x="1469" y="2524"/>
                </a:lnTo>
                <a:lnTo>
                  <a:pt x="1477" y="2538"/>
                </a:lnTo>
                <a:lnTo>
                  <a:pt x="1479" y="2554"/>
                </a:lnTo>
                <a:lnTo>
                  <a:pt x="1479" y="2605"/>
                </a:lnTo>
                <a:lnTo>
                  <a:pt x="1477" y="2621"/>
                </a:lnTo>
                <a:lnTo>
                  <a:pt x="1469" y="2635"/>
                </a:lnTo>
                <a:lnTo>
                  <a:pt x="1459" y="2646"/>
                </a:lnTo>
                <a:lnTo>
                  <a:pt x="1445" y="2654"/>
                </a:lnTo>
                <a:lnTo>
                  <a:pt x="1428" y="2656"/>
                </a:lnTo>
                <a:lnTo>
                  <a:pt x="970" y="2656"/>
                </a:lnTo>
                <a:lnTo>
                  <a:pt x="953" y="2654"/>
                </a:lnTo>
                <a:lnTo>
                  <a:pt x="939" y="2646"/>
                </a:lnTo>
                <a:lnTo>
                  <a:pt x="928" y="2635"/>
                </a:lnTo>
                <a:lnTo>
                  <a:pt x="921" y="2621"/>
                </a:lnTo>
                <a:lnTo>
                  <a:pt x="919" y="2605"/>
                </a:lnTo>
                <a:lnTo>
                  <a:pt x="919" y="2554"/>
                </a:lnTo>
                <a:lnTo>
                  <a:pt x="921" y="2538"/>
                </a:lnTo>
                <a:lnTo>
                  <a:pt x="928" y="2524"/>
                </a:lnTo>
                <a:lnTo>
                  <a:pt x="939" y="2513"/>
                </a:lnTo>
                <a:lnTo>
                  <a:pt x="953" y="2505"/>
                </a:lnTo>
                <a:lnTo>
                  <a:pt x="970" y="2503"/>
                </a:lnTo>
                <a:close/>
                <a:moveTo>
                  <a:pt x="790" y="2388"/>
                </a:moveTo>
                <a:lnTo>
                  <a:pt x="804" y="2392"/>
                </a:lnTo>
                <a:lnTo>
                  <a:pt x="817" y="2400"/>
                </a:lnTo>
                <a:lnTo>
                  <a:pt x="827" y="2411"/>
                </a:lnTo>
                <a:lnTo>
                  <a:pt x="832" y="2425"/>
                </a:lnTo>
                <a:lnTo>
                  <a:pt x="832" y="2439"/>
                </a:lnTo>
                <a:lnTo>
                  <a:pt x="829" y="2453"/>
                </a:lnTo>
                <a:lnTo>
                  <a:pt x="821" y="2466"/>
                </a:lnTo>
                <a:lnTo>
                  <a:pt x="633" y="2678"/>
                </a:lnTo>
                <a:lnTo>
                  <a:pt x="622" y="2686"/>
                </a:lnTo>
                <a:lnTo>
                  <a:pt x="610" y="2692"/>
                </a:lnTo>
                <a:lnTo>
                  <a:pt x="597" y="2694"/>
                </a:lnTo>
                <a:lnTo>
                  <a:pt x="582" y="2691"/>
                </a:lnTo>
                <a:lnTo>
                  <a:pt x="568" y="2683"/>
                </a:lnTo>
                <a:lnTo>
                  <a:pt x="451" y="2589"/>
                </a:lnTo>
                <a:lnTo>
                  <a:pt x="441" y="2578"/>
                </a:lnTo>
                <a:lnTo>
                  <a:pt x="435" y="2565"/>
                </a:lnTo>
                <a:lnTo>
                  <a:pt x="434" y="2551"/>
                </a:lnTo>
                <a:lnTo>
                  <a:pt x="436" y="2537"/>
                </a:lnTo>
                <a:lnTo>
                  <a:pt x="444" y="2523"/>
                </a:lnTo>
                <a:lnTo>
                  <a:pt x="454" y="2513"/>
                </a:lnTo>
                <a:lnTo>
                  <a:pt x="468" y="2508"/>
                </a:lnTo>
                <a:lnTo>
                  <a:pt x="483" y="2505"/>
                </a:lnTo>
                <a:lnTo>
                  <a:pt x="497" y="2509"/>
                </a:lnTo>
                <a:lnTo>
                  <a:pt x="510" y="2516"/>
                </a:lnTo>
                <a:lnTo>
                  <a:pt x="592" y="2582"/>
                </a:lnTo>
                <a:lnTo>
                  <a:pt x="751" y="2404"/>
                </a:lnTo>
                <a:lnTo>
                  <a:pt x="762" y="2394"/>
                </a:lnTo>
                <a:lnTo>
                  <a:pt x="776" y="2389"/>
                </a:lnTo>
                <a:lnTo>
                  <a:pt x="790" y="2388"/>
                </a:lnTo>
                <a:close/>
                <a:moveTo>
                  <a:pt x="2245" y="2247"/>
                </a:moveTo>
                <a:lnTo>
                  <a:pt x="2312" y="2251"/>
                </a:lnTo>
                <a:lnTo>
                  <a:pt x="2378" y="2262"/>
                </a:lnTo>
                <a:lnTo>
                  <a:pt x="2442" y="2278"/>
                </a:lnTo>
                <a:lnTo>
                  <a:pt x="2503" y="2299"/>
                </a:lnTo>
                <a:lnTo>
                  <a:pt x="2561" y="2328"/>
                </a:lnTo>
                <a:lnTo>
                  <a:pt x="2615" y="2361"/>
                </a:lnTo>
                <a:lnTo>
                  <a:pt x="2666" y="2399"/>
                </a:lnTo>
                <a:lnTo>
                  <a:pt x="2714" y="2443"/>
                </a:lnTo>
                <a:lnTo>
                  <a:pt x="2756" y="2489"/>
                </a:lnTo>
                <a:lnTo>
                  <a:pt x="2795" y="2540"/>
                </a:lnTo>
                <a:lnTo>
                  <a:pt x="2828" y="2595"/>
                </a:lnTo>
                <a:lnTo>
                  <a:pt x="2856" y="2654"/>
                </a:lnTo>
                <a:lnTo>
                  <a:pt x="2878" y="2715"/>
                </a:lnTo>
                <a:lnTo>
                  <a:pt x="2895" y="2778"/>
                </a:lnTo>
                <a:lnTo>
                  <a:pt x="2904" y="2843"/>
                </a:lnTo>
                <a:lnTo>
                  <a:pt x="2908" y="2912"/>
                </a:lnTo>
                <a:lnTo>
                  <a:pt x="2904" y="2980"/>
                </a:lnTo>
                <a:lnTo>
                  <a:pt x="2895" y="3046"/>
                </a:lnTo>
                <a:lnTo>
                  <a:pt x="2878" y="3109"/>
                </a:lnTo>
                <a:lnTo>
                  <a:pt x="2856" y="3171"/>
                </a:lnTo>
                <a:lnTo>
                  <a:pt x="2828" y="3228"/>
                </a:lnTo>
                <a:lnTo>
                  <a:pt x="2795" y="3283"/>
                </a:lnTo>
                <a:lnTo>
                  <a:pt x="2756" y="3334"/>
                </a:lnTo>
                <a:lnTo>
                  <a:pt x="2714" y="3381"/>
                </a:lnTo>
                <a:lnTo>
                  <a:pt x="2666" y="3424"/>
                </a:lnTo>
                <a:lnTo>
                  <a:pt x="2615" y="3462"/>
                </a:lnTo>
                <a:lnTo>
                  <a:pt x="2561" y="3496"/>
                </a:lnTo>
                <a:lnTo>
                  <a:pt x="2503" y="3524"/>
                </a:lnTo>
                <a:lnTo>
                  <a:pt x="2442" y="3546"/>
                </a:lnTo>
                <a:lnTo>
                  <a:pt x="2378" y="3563"/>
                </a:lnTo>
                <a:lnTo>
                  <a:pt x="2312" y="3573"/>
                </a:lnTo>
                <a:lnTo>
                  <a:pt x="2245" y="3576"/>
                </a:lnTo>
                <a:lnTo>
                  <a:pt x="2177" y="3573"/>
                </a:lnTo>
                <a:lnTo>
                  <a:pt x="2111" y="3563"/>
                </a:lnTo>
                <a:lnTo>
                  <a:pt x="2047" y="3546"/>
                </a:lnTo>
                <a:lnTo>
                  <a:pt x="1987" y="3524"/>
                </a:lnTo>
                <a:lnTo>
                  <a:pt x="1928" y="3496"/>
                </a:lnTo>
                <a:lnTo>
                  <a:pt x="1874" y="3462"/>
                </a:lnTo>
                <a:lnTo>
                  <a:pt x="1823" y="3424"/>
                </a:lnTo>
                <a:lnTo>
                  <a:pt x="1776" y="3381"/>
                </a:lnTo>
                <a:lnTo>
                  <a:pt x="1733" y="3334"/>
                </a:lnTo>
                <a:lnTo>
                  <a:pt x="1695" y="3283"/>
                </a:lnTo>
                <a:lnTo>
                  <a:pt x="1662" y="3228"/>
                </a:lnTo>
                <a:lnTo>
                  <a:pt x="1634" y="3171"/>
                </a:lnTo>
                <a:lnTo>
                  <a:pt x="1611" y="3109"/>
                </a:lnTo>
                <a:lnTo>
                  <a:pt x="1595" y="3046"/>
                </a:lnTo>
                <a:lnTo>
                  <a:pt x="1585" y="2980"/>
                </a:lnTo>
                <a:lnTo>
                  <a:pt x="1582" y="2912"/>
                </a:lnTo>
                <a:lnTo>
                  <a:pt x="1585" y="2843"/>
                </a:lnTo>
                <a:lnTo>
                  <a:pt x="1595" y="2778"/>
                </a:lnTo>
                <a:lnTo>
                  <a:pt x="1611" y="2715"/>
                </a:lnTo>
                <a:lnTo>
                  <a:pt x="1634" y="2654"/>
                </a:lnTo>
                <a:lnTo>
                  <a:pt x="1662" y="2595"/>
                </a:lnTo>
                <a:lnTo>
                  <a:pt x="1695" y="2540"/>
                </a:lnTo>
                <a:lnTo>
                  <a:pt x="1733" y="2489"/>
                </a:lnTo>
                <a:lnTo>
                  <a:pt x="1776" y="2443"/>
                </a:lnTo>
                <a:lnTo>
                  <a:pt x="1823" y="2399"/>
                </a:lnTo>
                <a:lnTo>
                  <a:pt x="1874" y="2361"/>
                </a:lnTo>
                <a:lnTo>
                  <a:pt x="1928" y="2328"/>
                </a:lnTo>
                <a:lnTo>
                  <a:pt x="1987" y="2299"/>
                </a:lnTo>
                <a:lnTo>
                  <a:pt x="2047" y="2278"/>
                </a:lnTo>
                <a:lnTo>
                  <a:pt x="2111" y="2262"/>
                </a:lnTo>
                <a:lnTo>
                  <a:pt x="2177" y="2251"/>
                </a:lnTo>
                <a:lnTo>
                  <a:pt x="2245" y="2247"/>
                </a:lnTo>
                <a:close/>
                <a:moveTo>
                  <a:pt x="970" y="2044"/>
                </a:moveTo>
                <a:lnTo>
                  <a:pt x="1531" y="2044"/>
                </a:lnTo>
                <a:lnTo>
                  <a:pt x="1546" y="2046"/>
                </a:lnTo>
                <a:lnTo>
                  <a:pt x="1560" y="2053"/>
                </a:lnTo>
                <a:lnTo>
                  <a:pt x="1572" y="2064"/>
                </a:lnTo>
                <a:lnTo>
                  <a:pt x="1579" y="2078"/>
                </a:lnTo>
                <a:lnTo>
                  <a:pt x="1582" y="2095"/>
                </a:lnTo>
                <a:lnTo>
                  <a:pt x="1582" y="2146"/>
                </a:lnTo>
                <a:lnTo>
                  <a:pt x="1579" y="2162"/>
                </a:lnTo>
                <a:lnTo>
                  <a:pt x="1572" y="2176"/>
                </a:lnTo>
                <a:lnTo>
                  <a:pt x="1560" y="2187"/>
                </a:lnTo>
                <a:lnTo>
                  <a:pt x="1546" y="2194"/>
                </a:lnTo>
                <a:lnTo>
                  <a:pt x="1531" y="2197"/>
                </a:lnTo>
                <a:lnTo>
                  <a:pt x="970" y="2197"/>
                </a:lnTo>
                <a:lnTo>
                  <a:pt x="953" y="2194"/>
                </a:lnTo>
                <a:lnTo>
                  <a:pt x="939" y="2187"/>
                </a:lnTo>
                <a:lnTo>
                  <a:pt x="928" y="2176"/>
                </a:lnTo>
                <a:lnTo>
                  <a:pt x="921" y="2162"/>
                </a:lnTo>
                <a:lnTo>
                  <a:pt x="919" y="2146"/>
                </a:lnTo>
                <a:lnTo>
                  <a:pt x="919" y="2095"/>
                </a:lnTo>
                <a:lnTo>
                  <a:pt x="921" y="2078"/>
                </a:lnTo>
                <a:lnTo>
                  <a:pt x="928" y="2064"/>
                </a:lnTo>
                <a:lnTo>
                  <a:pt x="939" y="2053"/>
                </a:lnTo>
                <a:lnTo>
                  <a:pt x="953" y="2046"/>
                </a:lnTo>
                <a:lnTo>
                  <a:pt x="970" y="2044"/>
                </a:lnTo>
                <a:close/>
                <a:moveTo>
                  <a:pt x="790" y="1951"/>
                </a:moveTo>
                <a:lnTo>
                  <a:pt x="804" y="1954"/>
                </a:lnTo>
                <a:lnTo>
                  <a:pt x="817" y="1962"/>
                </a:lnTo>
                <a:lnTo>
                  <a:pt x="827" y="1973"/>
                </a:lnTo>
                <a:lnTo>
                  <a:pt x="832" y="1987"/>
                </a:lnTo>
                <a:lnTo>
                  <a:pt x="832" y="2001"/>
                </a:lnTo>
                <a:lnTo>
                  <a:pt x="829" y="2016"/>
                </a:lnTo>
                <a:lnTo>
                  <a:pt x="821" y="2029"/>
                </a:lnTo>
                <a:lnTo>
                  <a:pt x="633" y="2240"/>
                </a:lnTo>
                <a:lnTo>
                  <a:pt x="622" y="2249"/>
                </a:lnTo>
                <a:lnTo>
                  <a:pt x="610" y="2254"/>
                </a:lnTo>
                <a:lnTo>
                  <a:pt x="597" y="2256"/>
                </a:lnTo>
                <a:lnTo>
                  <a:pt x="582" y="2253"/>
                </a:lnTo>
                <a:lnTo>
                  <a:pt x="568" y="2245"/>
                </a:lnTo>
                <a:lnTo>
                  <a:pt x="451" y="2151"/>
                </a:lnTo>
                <a:lnTo>
                  <a:pt x="441" y="2140"/>
                </a:lnTo>
                <a:lnTo>
                  <a:pt x="435" y="2127"/>
                </a:lnTo>
                <a:lnTo>
                  <a:pt x="434" y="2113"/>
                </a:lnTo>
                <a:lnTo>
                  <a:pt x="436" y="2099"/>
                </a:lnTo>
                <a:lnTo>
                  <a:pt x="444" y="2085"/>
                </a:lnTo>
                <a:lnTo>
                  <a:pt x="454" y="2075"/>
                </a:lnTo>
                <a:lnTo>
                  <a:pt x="468" y="2070"/>
                </a:lnTo>
                <a:lnTo>
                  <a:pt x="483" y="2068"/>
                </a:lnTo>
                <a:lnTo>
                  <a:pt x="497" y="2071"/>
                </a:lnTo>
                <a:lnTo>
                  <a:pt x="510" y="2078"/>
                </a:lnTo>
                <a:lnTo>
                  <a:pt x="592" y="2145"/>
                </a:lnTo>
                <a:lnTo>
                  <a:pt x="751" y="1966"/>
                </a:lnTo>
                <a:lnTo>
                  <a:pt x="762" y="1956"/>
                </a:lnTo>
                <a:lnTo>
                  <a:pt x="776" y="1952"/>
                </a:lnTo>
                <a:lnTo>
                  <a:pt x="790" y="1951"/>
                </a:lnTo>
                <a:close/>
                <a:moveTo>
                  <a:pt x="970" y="1635"/>
                </a:moveTo>
                <a:lnTo>
                  <a:pt x="1785" y="1635"/>
                </a:lnTo>
                <a:lnTo>
                  <a:pt x="1802" y="1637"/>
                </a:lnTo>
                <a:lnTo>
                  <a:pt x="1816" y="1645"/>
                </a:lnTo>
                <a:lnTo>
                  <a:pt x="1827" y="1656"/>
                </a:lnTo>
                <a:lnTo>
                  <a:pt x="1834" y="1670"/>
                </a:lnTo>
                <a:lnTo>
                  <a:pt x="1836" y="1686"/>
                </a:lnTo>
                <a:lnTo>
                  <a:pt x="1836" y="1737"/>
                </a:lnTo>
                <a:lnTo>
                  <a:pt x="1834" y="1753"/>
                </a:lnTo>
                <a:lnTo>
                  <a:pt x="1827" y="1767"/>
                </a:lnTo>
                <a:lnTo>
                  <a:pt x="1816" y="1778"/>
                </a:lnTo>
                <a:lnTo>
                  <a:pt x="1802" y="1786"/>
                </a:lnTo>
                <a:lnTo>
                  <a:pt x="1785" y="1788"/>
                </a:lnTo>
                <a:lnTo>
                  <a:pt x="970" y="1788"/>
                </a:lnTo>
                <a:lnTo>
                  <a:pt x="953" y="1786"/>
                </a:lnTo>
                <a:lnTo>
                  <a:pt x="939" y="1778"/>
                </a:lnTo>
                <a:lnTo>
                  <a:pt x="928" y="1767"/>
                </a:lnTo>
                <a:lnTo>
                  <a:pt x="921" y="1753"/>
                </a:lnTo>
                <a:lnTo>
                  <a:pt x="919" y="1737"/>
                </a:lnTo>
                <a:lnTo>
                  <a:pt x="919" y="1686"/>
                </a:lnTo>
                <a:lnTo>
                  <a:pt x="921" y="1670"/>
                </a:lnTo>
                <a:lnTo>
                  <a:pt x="928" y="1656"/>
                </a:lnTo>
                <a:lnTo>
                  <a:pt x="939" y="1645"/>
                </a:lnTo>
                <a:lnTo>
                  <a:pt x="953" y="1637"/>
                </a:lnTo>
                <a:lnTo>
                  <a:pt x="970" y="1635"/>
                </a:lnTo>
                <a:close/>
                <a:moveTo>
                  <a:pt x="790" y="1516"/>
                </a:moveTo>
                <a:lnTo>
                  <a:pt x="804" y="1519"/>
                </a:lnTo>
                <a:lnTo>
                  <a:pt x="817" y="1528"/>
                </a:lnTo>
                <a:lnTo>
                  <a:pt x="827" y="1539"/>
                </a:lnTo>
                <a:lnTo>
                  <a:pt x="832" y="1553"/>
                </a:lnTo>
                <a:lnTo>
                  <a:pt x="832" y="1567"/>
                </a:lnTo>
                <a:lnTo>
                  <a:pt x="829" y="1581"/>
                </a:lnTo>
                <a:lnTo>
                  <a:pt x="821" y="1594"/>
                </a:lnTo>
                <a:lnTo>
                  <a:pt x="633" y="1805"/>
                </a:lnTo>
                <a:lnTo>
                  <a:pt x="622" y="1814"/>
                </a:lnTo>
                <a:lnTo>
                  <a:pt x="610" y="1819"/>
                </a:lnTo>
                <a:lnTo>
                  <a:pt x="597" y="1822"/>
                </a:lnTo>
                <a:lnTo>
                  <a:pt x="582" y="1818"/>
                </a:lnTo>
                <a:lnTo>
                  <a:pt x="568" y="1811"/>
                </a:lnTo>
                <a:lnTo>
                  <a:pt x="451" y="1716"/>
                </a:lnTo>
                <a:lnTo>
                  <a:pt x="441" y="1706"/>
                </a:lnTo>
                <a:lnTo>
                  <a:pt x="435" y="1693"/>
                </a:lnTo>
                <a:lnTo>
                  <a:pt x="434" y="1679"/>
                </a:lnTo>
                <a:lnTo>
                  <a:pt x="436" y="1663"/>
                </a:lnTo>
                <a:lnTo>
                  <a:pt x="444" y="1650"/>
                </a:lnTo>
                <a:lnTo>
                  <a:pt x="454" y="1641"/>
                </a:lnTo>
                <a:lnTo>
                  <a:pt x="468" y="1635"/>
                </a:lnTo>
                <a:lnTo>
                  <a:pt x="483" y="1633"/>
                </a:lnTo>
                <a:lnTo>
                  <a:pt x="497" y="1636"/>
                </a:lnTo>
                <a:lnTo>
                  <a:pt x="510" y="1644"/>
                </a:lnTo>
                <a:lnTo>
                  <a:pt x="592" y="1710"/>
                </a:lnTo>
                <a:lnTo>
                  <a:pt x="751" y="1531"/>
                </a:lnTo>
                <a:lnTo>
                  <a:pt x="762" y="1521"/>
                </a:lnTo>
                <a:lnTo>
                  <a:pt x="776" y="1517"/>
                </a:lnTo>
                <a:lnTo>
                  <a:pt x="790" y="1516"/>
                </a:lnTo>
                <a:close/>
                <a:moveTo>
                  <a:pt x="970" y="1175"/>
                </a:moveTo>
                <a:lnTo>
                  <a:pt x="1785" y="1175"/>
                </a:lnTo>
                <a:lnTo>
                  <a:pt x="1802" y="1178"/>
                </a:lnTo>
                <a:lnTo>
                  <a:pt x="1816" y="1184"/>
                </a:lnTo>
                <a:lnTo>
                  <a:pt x="1827" y="1196"/>
                </a:lnTo>
                <a:lnTo>
                  <a:pt x="1834" y="1210"/>
                </a:lnTo>
                <a:lnTo>
                  <a:pt x="1836" y="1226"/>
                </a:lnTo>
                <a:lnTo>
                  <a:pt x="1836" y="1278"/>
                </a:lnTo>
                <a:lnTo>
                  <a:pt x="1834" y="1293"/>
                </a:lnTo>
                <a:lnTo>
                  <a:pt x="1827" y="1307"/>
                </a:lnTo>
                <a:lnTo>
                  <a:pt x="1816" y="1319"/>
                </a:lnTo>
                <a:lnTo>
                  <a:pt x="1802" y="1325"/>
                </a:lnTo>
                <a:lnTo>
                  <a:pt x="1785" y="1329"/>
                </a:lnTo>
                <a:lnTo>
                  <a:pt x="970" y="1329"/>
                </a:lnTo>
                <a:lnTo>
                  <a:pt x="953" y="1325"/>
                </a:lnTo>
                <a:lnTo>
                  <a:pt x="939" y="1319"/>
                </a:lnTo>
                <a:lnTo>
                  <a:pt x="928" y="1307"/>
                </a:lnTo>
                <a:lnTo>
                  <a:pt x="921" y="1293"/>
                </a:lnTo>
                <a:lnTo>
                  <a:pt x="919" y="1278"/>
                </a:lnTo>
                <a:lnTo>
                  <a:pt x="919" y="1226"/>
                </a:lnTo>
                <a:lnTo>
                  <a:pt x="921" y="1210"/>
                </a:lnTo>
                <a:lnTo>
                  <a:pt x="928" y="1196"/>
                </a:lnTo>
                <a:lnTo>
                  <a:pt x="939" y="1184"/>
                </a:lnTo>
                <a:lnTo>
                  <a:pt x="953" y="1178"/>
                </a:lnTo>
                <a:lnTo>
                  <a:pt x="970" y="1175"/>
                </a:lnTo>
                <a:close/>
                <a:moveTo>
                  <a:pt x="790" y="1061"/>
                </a:moveTo>
                <a:lnTo>
                  <a:pt x="804" y="1065"/>
                </a:lnTo>
                <a:lnTo>
                  <a:pt x="817" y="1073"/>
                </a:lnTo>
                <a:lnTo>
                  <a:pt x="827" y="1085"/>
                </a:lnTo>
                <a:lnTo>
                  <a:pt x="832" y="1098"/>
                </a:lnTo>
                <a:lnTo>
                  <a:pt x="832" y="1113"/>
                </a:lnTo>
                <a:lnTo>
                  <a:pt x="829" y="1127"/>
                </a:lnTo>
                <a:lnTo>
                  <a:pt x="821" y="1139"/>
                </a:lnTo>
                <a:lnTo>
                  <a:pt x="633" y="1351"/>
                </a:lnTo>
                <a:lnTo>
                  <a:pt x="622" y="1360"/>
                </a:lnTo>
                <a:lnTo>
                  <a:pt x="610" y="1365"/>
                </a:lnTo>
                <a:lnTo>
                  <a:pt x="597" y="1366"/>
                </a:lnTo>
                <a:lnTo>
                  <a:pt x="582" y="1364"/>
                </a:lnTo>
                <a:lnTo>
                  <a:pt x="568" y="1357"/>
                </a:lnTo>
                <a:lnTo>
                  <a:pt x="451" y="1262"/>
                </a:lnTo>
                <a:lnTo>
                  <a:pt x="441" y="1252"/>
                </a:lnTo>
                <a:lnTo>
                  <a:pt x="435" y="1238"/>
                </a:lnTo>
                <a:lnTo>
                  <a:pt x="434" y="1223"/>
                </a:lnTo>
                <a:lnTo>
                  <a:pt x="436" y="1209"/>
                </a:lnTo>
                <a:lnTo>
                  <a:pt x="444" y="1196"/>
                </a:lnTo>
                <a:lnTo>
                  <a:pt x="454" y="1187"/>
                </a:lnTo>
                <a:lnTo>
                  <a:pt x="468" y="1180"/>
                </a:lnTo>
                <a:lnTo>
                  <a:pt x="483" y="1179"/>
                </a:lnTo>
                <a:lnTo>
                  <a:pt x="497" y="1181"/>
                </a:lnTo>
                <a:lnTo>
                  <a:pt x="510" y="1189"/>
                </a:lnTo>
                <a:lnTo>
                  <a:pt x="592" y="1255"/>
                </a:lnTo>
                <a:lnTo>
                  <a:pt x="751" y="1077"/>
                </a:lnTo>
                <a:lnTo>
                  <a:pt x="762" y="1067"/>
                </a:lnTo>
                <a:lnTo>
                  <a:pt x="776" y="1062"/>
                </a:lnTo>
                <a:lnTo>
                  <a:pt x="790" y="1061"/>
                </a:lnTo>
                <a:close/>
                <a:moveTo>
                  <a:pt x="154" y="358"/>
                </a:moveTo>
                <a:lnTo>
                  <a:pt x="567" y="358"/>
                </a:lnTo>
                <a:lnTo>
                  <a:pt x="563" y="384"/>
                </a:lnTo>
                <a:lnTo>
                  <a:pt x="562" y="411"/>
                </a:lnTo>
                <a:lnTo>
                  <a:pt x="565" y="452"/>
                </a:lnTo>
                <a:lnTo>
                  <a:pt x="575" y="491"/>
                </a:lnTo>
                <a:lnTo>
                  <a:pt x="590" y="527"/>
                </a:lnTo>
                <a:lnTo>
                  <a:pt x="610" y="560"/>
                </a:lnTo>
                <a:lnTo>
                  <a:pt x="635" y="589"/>
                </a:lnTo>
                <a:lnTo>
                  <a:pt x="665" y="616"/>
                </a:lnTo>
                <a:lnTo>
                  <a:pt x="699" y="636"/>
                </a:lnTo>
                <a:lnTo>
                  <a:pt x="735" y="651"/>
                </a:lnTo>
                <a:lnTo>
                  <a:pt x="774" y="661"/>
                </a:lnTo>
                <a:lnTo>
                  <a:pt x="815" y="664"/>
                </a:lnTo>
                <a:lnTo>
                  <a:pt x="1481" y="664"/>
                </a:lnTo>
                <a:lnTo>
                  <a:pt x="1522" y="661"/>
                </a:lnTo>
                <a:lnTo>
                  <a:pt x="1561" y="651"/>
                </a:lnTo>
                <a:lnTo>
                  <a:pt x="1597" y="636"/>
                </a:lnTo>
                <a:lnTo>
                  <a:pt x="1631" y="614"/>
                </a:lnTo>
                <a:lnTo>
                  <a:pt x="1660" y="589"/>
                </a:lnTo>
                <a:lnTo>
                  <a:pt x="1686" y="559"/>
                </a:lnTo>
                <a:lnTo>
                  <a:pt x="1706" y="526"/>
                </a:lnTo>
                <a:lnTo>
                  <a:pt x="1722" y="489"/>
                </a:lnTo>
                <a:lnTo>
                  <a:pt x="1731" y="449"/>
                </a:lnTo>
                <a:lnTo>
                  <a:pt x="1735" y="407"/>
                </a:lnTo>
                <a:lnTo>
                  <a:pt x="1733" y="383"/>
                </a:lnTo>
                <a:lnTo>
                  <a:pt x="1729" y="358"/>
                </a:lnTo>
                <a:lnTo>
                  <a:pt x="2041" y="358"/>
                </a:lnTo>
                <a:lnTo>
                  <a:pt x="2084" y="360"/>
                </a:lnTo>
                <a:lnTo>
                  <a:pt x="2123" y="366"/>
                </a:lnTo>
                <a:lnTo>
                  <a:pt x="2158" y="377"/>
                </a:lnTo>
                <a:lnTo>
                  <a:pt x="2190" y="390"/>
                </a:lnTo>
                <a:lnTo>
                  <a:pt x="2217" y="407"/>
                </a:lnTo>
                <a:lnTo>
                  <a:pt x="2241" y="428"/>
                </a:lnTo>
                <a:lnTo>
                  <a:pt x="2260" y="451"/>
                </a:lnTo>
                <a:lnTo>
                  <a:pt x="2276" y="476"/>
                </a:lnTo>
                <a:lnTo>
                  <a:pt x="2286" y="503"/>
                </a:lnTo>
                <a:lnTo>
                  <a:pt x="2294" y="532"/>
                </a:lnTo>
                <a:lnTo>
                  <a:pt x="2296" y="562"/>
                </a:lnTo>
                <a:lnTo>
                  <a:pt x="2296" y="2097"/>
                </a:lnTo>
                <a:lnTo>
                  <a:pt x="2270" y="2096"/>
                </a:lnTo>
                <a:lnTo>
                  <a:pt x="2245" y="2095"/>
                </a:lnTo>
                <a:lnTo>
                  <a:pt x="2175" y="2098"/>
                </a:lnTo>
                <a:lnTo>
                  <a:pt x="2107" y="2107"/>
                </a:lnTo>
                <a:lnTo>
                  <a:pt x="2041" y="2122"/>
                </a:lnTo>
                <a:lnTo>
                  <a:pt x="2041" y="920"/>
                </a:lnTo>
                <a:lnTo>
                  <a:pt x="255" y="920"/>
                </a:lnTo>
                <a:lnTo>
                  <a:pt x="255" y="2963"/>
                </a:lnTo>
                <a:lnTo>
                  <a:pt x="1432" y="2963"/>
                </a:lnTo>
                <a:lnTo>
                  <a:pt x="1438" y="3030"/>
                </a:lnTo>
                <a:lnTo>
                  <a:pt x="1450" y="3095"/>
                </a:lnTo>
                <a:lnTo>
                  <a:pt x="1467" y="3158"/>
                </a:lnTo>
                <a:lnTo>
                  <a:pt x="1489" y="3218"/>
                </a:lnTo>
                <a:lnTo>
                  <a:pt x="204" y="3218"/>
                </a:lnTo>
                <a:lnTo>
                  <a:pt x="168" y="3215"/>
                </a:lnTo>
                <a:lnTo>
                  <a:pt x="133" y="3205"/>
                </a:lnTo>
                <a:lnTo>
                  <a:pt x="102" y="3190"/>
                </a:lnTo>
                <a:lnTo>
                  <a:pt x="72" y="3171"/>
                </a:lnTo>
                <a:lnTo>
                  <a:pt x="49" y="3146"/>
                </a:lnTo>
                <a:lnTo>
                  <a:pt x="28" y="3118"/>
                </a:lnTo>
                <a:lnTo>
                  <a:pt x="13" y="3085"/>
                </a:lnTo>
                <a:lnTo>
                  <a:pt x="3" y="3050"/>
                </a:lnTo>
                <a:lnTo>
                  <a:pt x="0" y="3014"/>
                </a:lnTo>
                <a:lnTo>
                  <a:pt x="0" y="562"/>
                </a:lnTo>
                <a:lnTo>
                  <a:pt x="3" y="529"/>
                </a:lnTo>
                <a:lnTo>
                  <a:pt x="10" y="497"/>
                </a:lnTo>
                <a:lnTo>
                  <a:pt x="22" y="468"/>
                </a:lnTo>
                <a:lnTo>
                  <a:pt x="37" y="441"/>
                </a:lnTo>
                <a:lnTo>
                  <a:pt x="54" y="417"/>
                </a:lnTo>
                <a:lnTo>
                  <a:pt x="72" y="397"/>
                </a:lnTo>
                <a:lnTo>
                  <a:pt x="93" y="380"/>
                </a:lnTo>
                <a:lnTo>
                  <a:pt x="114" y="368"/>
                </a:lnTo>
                <a:lnTo>
                  <a:pt x="134" y="360"/>
                </a:lnTo>
                <a:lnTo>
                  <a:pt x="154" y="358"/>
                </a:lnTo>
                <a:close/>
                <a:moveTo>
                  <a:pt x="1148" y="102"/>
                </a:moveTo>
                <a:lnTo>
                  <a:pt x="1127" y="105"/>
                </a:lnTo>
                <a:lnTo>
                  <a:pt x="1109" y="113"/>
                </a:lnTo>
                <a:lnTo>
                  <a:pt x="1094" y="125"/>
                </a:lnTo>
                <a:lnTo>
                  <a:pt x="1082" y="140"/>
                </a:lnTo>
                <a:lnTo>
                  <a:pt x="1074" y="158"/>
                </a:lnTo>
                <a:lnTo>
                  <a:pt x="1071" y="179"/>
                </a:lnTo>
                <a:lnTo>
                  <a:pt x="1074" y="199"/>
                </a:lnTo>
                <a:lnTo>
                  <a:pt x="1082" y="218"/>
                </a:lnTo>
                <a:lnTo>
                  <a:pt x="1094" y="233"/>
                </a:lnTo>
                <a:lnTo>
                  <a:pt x="1109" y="245"/>
                </a:lnTo>
                <a:lnTo>
                  <a:pt x="1127" y="252"/>
                </a:lnTo>
                <a:lnTo>
                  <a:pt x="1148" y="256"/>
                </a:lnTo>
                <a:lnTo>
                  <a:pt x="1169" y="252"/>
                </a:lnTo>
                <a:lnTo>
                  <a:pt x="1187" y="245"/>
                </a:lnTo>
                <a:lnTo>
                  <a:pt x="1202" y="233"/>
                </a:lnTo>
                <a:lnTo>
                  <a:pt x="1214" y="218"/>
                </a:lnTo>
                <a:lnTo>
                  <a:pt x="1222" y="199"/>
                </a:lnTo>
                <a:lnTo>
                  <a:pt x="1225" y="179"/>
                </a:lnTo>
                <a:lnTo>
                  <a:pt x="1222" y="158"/>
                </a:lnTo>
                <a:lnTo>
                  <a:pt x="1214" y="140"/>
                </a:lnTo>
                <a:lnTo>
                  <a:pt x="1202" y="125"/>
                </a:lnTo>
                <a:lnTo>
                  <a:pt x="1187" y="113"/>
                </a:lnTo>
                <a:lnTo>
                  <a:pt x="1169" y="105"/>
                </a:lnTo>
                <a:lnTo>
                  <a:pt x="1148" y="102"/>
                </a:lnTo>
                <a:close/>
                <a:moveTo>
                  <a:pt x="1146" y="0"/>
                </a:moveTo>
                <a:lnTo>
                  <a:pt x="1150" y="0"/>
                </a:lnTo>
                <a:lnTo>
                  <a:pt x="1182" y="3"/>
                </a:lnTo>
                <a:lnTo>
                  <a:pt x="1212" y="11"/>
                </a:lnTo>
                <a:lnTo>
                  <a:pt x="1239" y="24"/>
                </a:lnTo>
                <a:lnTo>
                  <a:pt x="1264" y="41"/>
                </a:lnTo>
                <a:lnTo>
                  <a:pt x="1285" y="63"/>
                </a:lnTo>
                <a:lnTo>
                  <a:pt x="1303" y="88"/>
                </a:lnTo>
                <a:lnTo>
                  <a:pt x="1316" y="115"/>
                </a:lnTo>
                <a:lnTo>
                  <a:pt x="1323" y="145"/>
                </a:lnTo>
                <a:lnTo>
                  <a:pt x="1327" y="177"/>
                </a:lnTo>
                <a:lnTo>
                  <a:pt x="1327" y="179"/>
                </a:lnTo>
                <a:lnTo>
                  <a:pt x="1329" y="199"/>
                </a:lnTo>
                <a:lnTo>
                  <a:pt x="1337" y="218"/>
                </a:lnTo>
                <a:lnTo>
                  <a:pt x="1349" y="233"/>
                </a:lnTo>
                <a:lnTo>
                  <a:pt x="1364" y="245"/>
                </a:lnTo>
                <a:lnTo>
                  <a:pt x="1382" y="252"/>
                </a:lnTo>
                <a:lnTo>
                  <a:pt x="1402" y="256"/>
                </a:lnTo>
                <a:lnTo>
                  <a:pt x="1481" y="256"/>
                </a:lnTo>
                <a:lnTo>
                  <a:pt x="1512" y="259"/>
                </a:lnTo>
                <a:lnTo>
                  <a:pt x="1540" y="268"/>
                </a:lnTo>
                <a:lnTo>
                  <a:pt x="1566" y="282"/>
                </a:lnTo>
                <a:lnTo>
                  <a:pt x="1588" y="300"/>
                </a:lnTo>
                <a:lnTo>
                  <a:pt x="1607" y="322"/>
                </a:lnTo>
                <a:lnTo>
                  <a:pt x="1621" y="348"/>
                </a:lnTo>
                <a:lnTo>
                  <a:pt x="1630" y="377"/>
                </a:lnTo>
                <a:lnTo>
                  <a:pt x="1633" y="407"/>
                </a:lnTo>
                <a:lnTo>
                  <a:pt x="1633" y="411"/>
                </a:lnTo>
                <a:lnTo>
                  <a:pt x="1630" y="441"/>
                </a:lnTo>
                <a:lnTo>
                  <a:pt x="1621" y="469"/>
                </a:lnTo>
                <a:lnTo>
                  <a:pt x="1607" y="495"/>
                </a:lnTo>
                <a:lnTo>
                  <a:pt x="1588" y="518"/>
                </a:lnTo>
                <a:lnTo>
                  <a:pt x="1566" y="536"/>
                </a:lnTo>
                <a:lnTo>
                  <a:pt x="1540" y="550"/>
                </a:lnTo>
                <a:lnTo>
                  <a:pt x="1512" y="559"/>
                </a:lnTo>
                <a:lnTo>
                  <a:pt x="1481" y="562"/>
                </a:lnTo>
                <a:lnTo>
                  <a:pt x="815" y="562"/>
                </a:lnTo>
                <a:lnTo>
                  <a:pt x="784" y="559"/>
                </a:lnTo>
                <a:lnTo>
                  <a:pt x="756" y="550"/>
                </a:lnTo>
                <a:lnTo>
                  <a:pt x="730" y="536"/>
                </a:lnTo>
                <a:lnTo>
                  <a:pt x="708" y="518"/>
                </a:lnTo>
                <a:lnTo>
                  <a:pt x="689" y="495"/>
                </a:lnTo>
                <a:lnTo>
                  <a:pt x="675" y="469"/>
                </a:lnTo>
                <a:lnTo>
                  <a:pt x="667" y="441"/>
                </a:lnTo>
                <a:lnTo>
                  <a:pt x="663" y="411"/>
                </a:lnTo>
                <a:lnTo>
                  <a:pt x="663" y="407"/>
                </a:lnTo>
                <a:lnTo>
                  <a:pt x="667" y="377"/>
                </a:lnTo>
                <a:lnTo>
                  <a:pt x="675" y="348"/>
                </a:lnTo>
                <a:lnTo>
                  <a:pt x="689" y="322"/>
                </a:lnTo>
                <a:lnTo>
                  <a:pt x="708" y="300"/>
                </a:lnTo>
                <a:lnTo>
                  <a:pt x="730" y="282"/>
                </a:lnTo>
                <a:lnTo>
                  <a:pt x="756" y="268"/>
                </a:lnTo>
                <a:lnTo>
                  <a:pt x="784" y="259"/>
                </a:lnTo>
                <a:lnTo>
                  <a:pt x="815" y="256"/>
                </a:lnTo>
                <a:lnTo>
                  <a:pt x="894" y="256"/>
                </a:lnTo>
                <a:lnTo>
                  <a:pt x="913" y="252"/>
                </a:lnTo>
                <a:lnTo>
                  <a:pt x="932" y="245"/>
                </a:lnTo>
                <a:lnTo>
                  <a:pt x="947" y="233"/>
                </a:lnTo>
                <a:lnTo>
                  <a:pt x="959" y="218"/>
                </a:lnTo>
                <a:lnTo>
                  <a:pt x="966" y="199"/>
                </a:lnTo>
                <a:lnTo>
                  <a:pt x="970" y="179"/>
                </a:lnTo>
                <a:lnTo>
                  <a:pt x="970" y="177"/>
                </a:lnTo>
                <a:lnTo>
                  <a:pt x="973" y="145"/>
                </a:lnTo>
                <a:lnTo>
                  <a:pt x="980" y="115"/>
                </a:lnTo>
                <a:lnTo>
                  <a:pt x="993" y="88"/>
                </a:lnTo>
                <a:lnTo>
                  <a:pt x="1011" y="63"/>
                </a:lnTo>
                <a:lnTo>
                  <a:pt x="1032" y="41"/>
                </a:lnTo>
                <a:lnTo>
                  <a:pt x="1057" y="24"/>
                </a:lnTo>
                <a:lnTo>
                  <a:pt x="1084" y="11"/>
                </a:lnTo>
                <a:lnTo>
                  <a:pt x="1115" y="3"/>
                </a:lnTo>
                <a:lnTo>
                  <a:pt x="1146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Eras Demi ITC" panose="020B0805030504020804" pitchFamily="34" charset="0"/>
              <a:cs typeface="Arial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7065547" y="831691"/>
            <a:ext cx="2154659" cy="215465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2800" b="1" dirty="0">
                <a:latin typeface="Eras Demi ITC" panose="020B08050305040208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>
            <a:off x="7206069" y="1251208"/>
            <a:ext cx="1873616" cy="1597755"/>
          </a:xfrm>
          <a:custGeom>
            <a:avLst/>
            <a:gdLst>
              <a:gd name="T0" fmla="*/ 1816 w 2128"/>
              <a:gd name="T1" fmla="*/ 0 h 1816"/>
              <a:gd name="T2" fmla="*/ 1532 w 2128"/>
              <a:gd name="T3" fmla="*/ 520 h 1816"/>
              <a:gd name="T4" fmla="*/ 596 w 2128"/>
              <a:gd name="T5" fmla="*/ 520 h 1816"/>
              <a:gd name="T6" fmla="*/ 312 w 2128"/>
              <a:gd name="T7" fmla="*/ 0 h 1816"/>
              <a:gd name="T8" fmla="*/ 0 w 2128"/>
              <a:gd name="T9" fmla="*/ 752 h 1816"/>
              <a:gd name="T10" fmla="*/ 1064 w 2128"/>
              <a:gd name="T11" fmla="*/ 1816 h 1816"/>
              <a:gd name="T12" fmla="*/ 2128 w 2128"/>
              <a:gd name="T13" fmla="*/ 752 h 1816"/>
              <a:gd name="T14" fmla="*/ 1816 w 2128"/>
              <a:gd name="T15" fmla="*/ 0 h 1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28" h="1816">
                <a:moveTo>
                  <a:pt x="1816" y="0"/>
                </a:moveTo>
                <a:cubicBezTo>
                  <a:pt x="1532" y="520"/>
                  <a:pt x="1532" y="520"/>
                  <a:pt x="1532" y="520"/>
                </a:cubicBezTo>
                <a:cubicBezTo>
                  <a:pt x="596" y="520"/>
                  <a:pt x="596" y="520"/>
                  <a:pt x="596" y="520"/>
                </a:cubicBezTo>
                <a:cubicBezTo>
                  <a:pt x="312" y="0"/>
                  <a:pt x="312" y="0"/>
                  <a:pt x="312" y="0"/>
                </a:cubicBezTo>
                <a:cubicBezTo>
                  <a:pt x="119" y="192"/>
                  <a:pt x="0" y="458"/>
                  <a:pt x="0" y="752"/>
                </a:cubicBezTo>
                <a:cubicBezTo>
                  <a:pt x="0" y="1340"/>
                  <a:pt x="476" y="1816"/>
                  <a:pt x="1064" y="1816"/>
                </a:cubicBezTo>
                <a:cubicBezTo>
                  <a:pt x="1652" y="1816"/>
                  <a:pt x="2128" y="1340"/>
                  <a:pt x="2128" y="752"/>
                </a:cubicBezTo>
                <a:cubicBezTo>
                  <a:pt x="2128" y="458"/>
                  <a:pt x="2009" y="192"/>
                  <a:pt x="1816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Eras Demi ITC" panose="020B0805030504020804" pitchFamily="34" charset="0"/>
              <a:cs typeface="Arial" panose="020B0604020202020204" pitchFamily="34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763236" y="1915692"/>
            <a:ext cx="759282" cy="661974"/>
            <a:chOff x="977900" y="3124200"/>
            <a:chExt cx="879476" cy="766763"/>
          </a:xfrm>
          <a:solidFill>
            <a:schemeClr val="accent6">
              <a:lumMod val="75000"/>
            </a:schemeClr>
          </a:solidFill>
        </p:grpSpPr>
        <p:sp>
          <p:nvSpPr>
            <p:cNvPr id="61" name="Freeform 185"/>
            <p:cNvSpPr>
              <a:spLocks/>
            </p:cNvSpPr>
            <p:nvPr/>
          </p:nvSpPr>
          <p:spPr bwMode="auto">
            <a:xfrm>
              <a:off x="1563688" y="3233738"/>
              <a:ext cx="120650" cy="246063"/>
            </a:xfrm>
            <a:custGeom>
              <a:avLst/>
              <a:gdLst>
                <a:gd name="T0" fmla="*/ 262 w 455"/>
                <a:gd name="T1" fmla="*/ 3 h 931"/>
                <a:gd name="T2" fmla="*/ 284 w 455"/>
                <a:gd name="T3" fmla="*/ 37 h 931"/>
                <a:gd name="T4" fmla="*/ 286 w 455"/>
                <a:gd name="T5" fmla="*/ 107 h 931"/>
                <a:gd name="T6" fmla="*/ 289 w 455"/>
                <a:gd name="T7" fmla="*/ 110 h 931"/>
                <a:gd name="T8" fmla="*/ 301 w 455"/>
                <a:gd name="T9" fmla="*/ 112 h 931"/>
                <a:gd name="T10" fmla="*/ 344 w 455"/>
                <a:gd name="T11" fmla="*/ 121 h 931"/>
                <a:gd name="T12" fmla="*/ 396 w 455"/>
                <a:gd name="T13" fmla="*/ 135 h 931"/>
                <a:gd name="T14" fmla="*/ 425 w 455"/>
                <a:gd name="T15" fmla="*/ 155 h 931"/>
                <a:gd name="T16" fmla="*/ 408 w 455"/>
                <a:gd name="T17" fmla="*/ 224 h 931"/>
                <a:gd name="T18" fmla="*/ 386 w 455"/>
                <a:gd name="T19" fmla="*/ 245 h 931"/>
                <a:gd name="T20" fmla="*/ 359 w 455"/>
                <a:gd name="T21" fmla="*/ 242 h 931"/>
                <a:gd name="T22" fmla="*/ 338 w 455"/>
                <a:gd name="T23" fmla="*/ 233 h 931"/>
                <a:gd name="T24" fmla="*/ 288 w 455"/>
                <a:gd name="T25" fmla="*/ 220 h 931"/>
                <a:gd name="T26" fmla="*/ 219 w 455"/>
                <a:gd name="T27" fmla="*/ 217 h 931"/>
                <a:gd name="T28" fmla="*/ 169 w 455"/>
                <a:gd name="T29" fmla="*/ 236 h 931"/>
                <a:gd name="T30" fmla="*/ 146 w 455"/>
                <a:gd name="T31" fmla="*/ 267 h 931"/>
                <a:gd name="T32" fmla="*/ 143 w 455"/>
                <a:gd name="T33" fmla="*/ 304 h 931"/>
                <a:gd name="T34" fmla="*/ 162 w 455"/>
                <a:gd name="T35" fmla="*/ 340 h 931"/>
                <a:gd name="T36" fmla="*/ 214 w 455"/>
                <a:gd name="T37" fmla="*/ 374 h 931"/>
                <a:gd name="T38" fmla="*/ 310 w 455"/>
                <a:gd name="T39" fmla="*/ 416 h 931"/>
                <a:gd name="T40" fmla="*/ 401 w 455"/>
                <a:gd name="T41" fmla="*/ 476 h 931"/>
                <a:gd name="T42" fmla="*/ 447 w 455"/>
                <a:gd name="T43" fmla="*/ 553 h 931"/>
                <a:gd name="T44" fmla="*/ 453 w 455"/>
                <a:gd name="T45" fmla="*/ 646 h 931"/>
                <a:gd name="T46" fmla="*/ 419 w 455"/>
                <a:gd name="T47" fmla="*/ 730 h 931"/>
                <a:gd name="T48" fmla="*/ 349 w 455"/>
                <a:gd name="T49" fmla="*/ 790 h 931"/>
                <a:gd name="T50" fmla="*/ 283 w 455"/>
                <a:gd name="T51" fmla="*/ 813 h 931"/>
                <a:gd name="T52" fmla="*/ 279 w 455"/>
                <a:gd name="T53" fmla="*/ 816 h 931"/>
                <a:gd name="T54" fmla="*/ 278 w 455"/>
                <a:gd name="T55" fmla="*/ 895 h 931"/>
                <a:gd name="T56" fmla="*/ 255 w 455"/>
                <a:gd name="T57" fmla="*/ 929 h 931"/>
                <a:gd name="T58" fmla="*/ 192 w 455"/>
                <a:gd name="T59" fmla="*/ 929 h 931"/>
                <a:gd name="T60" fmla="*/ 169 w 455"/>
                <a:gd name="T61" fmla="*/ 895 h 931"/>
                <a:gd name="T62" fmla="*/ 168 w 455"/>
                <a:gd name="T63" fmla="*/ 820 h 931"/>
                <a:gd name="T64" fmla="*/ 163 w 455"/>
                <a:gd name="T65" fmla="*/ 817 h 931"/>
                <a:gd name="T66" fmla="*/ 148 w 455"/>
                <a:gd name="T67" fmla="*/ 815 h 931"/>
                <a:gd name="T68" fmla="*/ 96 w 455"/>
                <a:gd name="T69" fmla="*/ 804 h 931"/>
                <a:gd name="T70" fmla="*/ 34 w 455"/>
                <a:gd name="T71" fmla="*/ 785 h 931"/>
                <a:gd name="T72" fmla="*/ 2 w 455"/>
                <a:gd name="T73" fmla="*/ 762 h 931"/>
                <a:gd name="T74" fmla="*/ 19 w 455"/>
                <a:gd name="T75" fmla="*/ 692 h 931"/>
                <a:gd name="T76" fmla="*/ 41 w 455"/>
                <a:gd name="T77" fmla="*/ 671 h 931"/>
                <a:gd name="T78" fmla="*/ 62 w 455"/>
                <a:gd name="T79" fmla="*/ 671 h 931"/>
                <a:gd name="T80" fmla="*/ 77 w 455"/>
                <a:gd name="T81" fmla="*/ 677 h 931"/>
                <a:gd name="T82" fmla="*/ 115 w 455"/>
                <a:gd name="T83" fmla="*/ 691 h 931"/>
                <a:gd name="T84" fmla="*/ 168 w 455"/>
                <a:gd name="T85" fmla="*/ 707 h 931"/>
                <a:gd name="T86" fmla="*/ 233 w 455"/>
                <a:gd name="T87" fmla="*/ 709 h 931"/>
                <a:gd name="T88" fmla="*/ 296 w 455"/>
                <a:gd name="T89" fmla="*/ 678 h 931"/>
                <a:gd name="T90" fmla="*/ 320 w 455"/>
                <a:gd name="T91" fmla="*/ 622 h 931"/>
                <a:gd name="T92" fmla="*/ 300 w 455"/>
                <a:gd name="T93" fmla="*/ 568 h 931"/>
                <a:gd name="T94" fmla="*/ 237 w 455"/>
                <a:gd name="T95" fmla="*/ 523 h 931"/>
                <a:gd name="T96" fmla="*/ 150 w 455"/>
                <a:gd name="T97" fmla="*/ 486 h 931"/>
                <a:gd name="T98" fmla="*/ 78 w 455"/>
                <a:gd name="T99" fmla="*/ 444 h 931"/>
                <a:gd name="T100" fmla="*/ 26 w 455"/>
                <a:gd name="T101" fmla="*/ 385 h 931"/>
                <a:gd name="T102" fmla="*/ 7 w 455"/>
                <a:gd name="T103" fmla="*/ 304 h 931"/>
                <a:gd name="T104" fmla="*/ 27 w 455"/>
                <a:gd name="T105" fmla="*/ 220 h 931"/>
                <a:gd name="T106" fmla="*/ 83 w 455"/>
                <a:gd name="T107" fmla="*/ 154 h 931"/>
                <a:gd name="T108" fmla="*/ 169 w 455"/>
                <a:gd name="T109" fmla="*/ 115 h 931"/>
                <a:gd name="T110" fmla="*/ 174 w 455"/>
                <a:gd name="T111" fmla="*/ 113 h 931"/>
                <a:gd name="T112" fmla="*/ 177 w 455"/>
                <a:gd name="T113" fmla="*/ 107 h 931"/>
                <a:gd name="T114" fmla="*/ 188 w 455"/>
                <a:gd name="T115" fmla="*/ 1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5" h="931">
                  <a:moveTo>
                    <a:pt x="215" y="0"/>
                  </a:moveTo>
                  <a:lnTo>
                    <a:pt x="247" y="0"/>
                  </a:lnTo>
                  <a:lnTo>
                    <a:pt x="262" y="3"/>
                  </a:lnTo>
                  <a:lnTo>
                    <a:pt x="274" y="10"/>
                  </a:lnTo>
                  <a:lnTo>
                    <a:pt x="282" y="23"/>
                  </a:lnTo>
                  <a:lnTo>
                    <a:pt x="284" y="37"/>
                  </a:lnTo>
                  <a:lnTo>
                    <a:pt x="285" y="103"/>
                  </a:lnTo>
                  <a:lnTo>
                    <a:pt x="285" y="106"/>
                  </a:lnTo>
                  <a:lnTo>
                    <a:pt x="286" y="107"/>
                  </a:lnTo>
                  <a:lnTo>
                    <a:pt x="287" y="108"/>
                  </a:lnTo>
                  <a:lnTo>
                    <a:pt x="288" y="109"/>
                  </a:lnTo>
                  <a:lnTo>
                    <a:pt x="289" y="110"/>
                  </a:lnTo>
                  <a:lnTo>
                    <a:pt x="290" y="110"/>
                  </a:lnTo>
                  <a:lnTo>
                    <a:pt x="293" y="110"/>
                  </a:lnTo>
                  <a:lnTo>
                    <a:pt x="301" y="112"/>
                  </a:lnTo>
                  <a:lnTo>
                    <a:pt x="313" y="114"/>
                  </a:lnTo>
                  <a:lnTo>
                    <a:pt x="327" y="117"/>
                  </a:lnTo>
                  <a:lnTo>
                    <a:pt x="344" y="121"/>
                  </a:lnTo>
                  <a:lnTo>
                    <a:pt x="362" y="125"/>
                  </a:lnTo>
                  <a:lnTo>
                    <a:pt x="380" y="130"/>
                  </a:lnTo>
                  <a:lnTo>
                    <a:pt x="396" y="135"/>
                  </a:lnTo>
                  <a:lnTo>
                    <a:pt x="411" y="141"/>
                  </a:lnTo>
                  <a:lnTo>
                    <a:pt x="419" y="146"/>
                  </a:lnTo>
                  <a:lnTo>
                    <a:pt x="425" y="155"/>
                  </a:lnTo>
                  <a:lnTo>
                    <a:pt x="428" y="165"/>
                  </a:lnTo>
                  <a:lnTo>
                    <a:pt x="426" y="177"/>
                  </a:lnTo>
                  <a:lnTo>
                    <a:pt x="408" y="224"/>
                  </a:lnTo>
                  <a:lnTo>
                    <a:pt x="403" y="233"/>
                  </a:lnTo>
                  <a:lnTo>
                    <a:pt x="395" y="240"/>
                  </a:lnTo>
                  <a:lnTo>
                    <a:pt x="386" y="245"/>
                  </a:lnTo>
                  <a:lnTo>
                    <a:pt x="376" y="246"/>
                  </a:lnTo>
                  <a:lnTo>
                    <a:pt x="367" y="245"/>
                  </a:lnTo>
                  <a:lnTo>
                    <a:pt x="359" y="242"/>
                  </a:lnTo>
                  <a:lnTo>
                    <a:pt x="357" y="241"/>
                  </a:lnTo>
                  <a:lnTo>
                    <a:pt x="350" y="238"/>
                  </a:lnTo>
                  <a:lnTo>
                    <a:pt x="338" y="233"/>
                  </a:lnTo>
                  <a:lnTo>
                    <a:pt x="324" y="229"/>
                  </a:lnTo>
                  <a:lnTo>
                    <a:pt x="307" y="224"/>
                  </a:lnTo>
                  <a:lnTo>
                    <a:pt x="288" y="220"/>
                  </a:lnTo>
                  <a:lnTo>
                    <a:pt x="266" y="217"/>
                  </a:lnTo>
                  <a:lnTo>
                    <a:pt x="242" y="216"/>
                  </a:lnTo>
                  <a:lnTo>
                    <a:pt x="219" y="217"/>
                  </a:lnTo>
                  <a:lnTo>
                    <a:pt x="199" y="221"/>
                  </a:lnTo>
                  <a:lnTo>
                    <a:pt x="183" y="228"/>
                  </a:lnTo>
                  <a:lnTo>
                    <a:pt x="169" y="236"/>
                  </a:lnTo>
                  <a:lnTo>
                    <a:pt x="159" y="245"/>
                  </a:lnTo>
                  <a:lnTo>
                    <a:pt x="151" y="256"/>
                  </a:lnTo>
                  <a:lnTo>
                    <a:pt x="146" y="267"/>
                  </a:lnTo>
                  <a:lnTo>
                    <a:pt x="142" y="279"/>
                  </a:lnTo>
                  <a:lnTo>
                    <a:pt x="141" y="291"/>
                  </a:lnTo>
                  <a:lnTo>
                    <a:pt x="143" y="304"/>
                  </a:lnTo>
                  <a:lnTo>
                    <a:pt x="146" y="317"/>
                  </a:lnTo>
                  <a:lnTo>
                    <a:pt x="152" y="329"/>
                  </a:lnTo>
                  <a:lnTo>
                    <a:pt x="162" y="340"/>
                  </a:lnTo>
                  <a:lnTo>
                    <a:pt x="175" y="351"/>
                  </a:lnTo>
                  <a:lnTo>
                    <a:pt x="192" y="363"/>
                  </a:lnTo>
                  <a:lnTo>
                    <a:pt x="214" y="374"/>
                  </a:lnTo>
                  <a:lnTo>
                    <a:pt x="239" y="386"/>
                  </a:lnTo>
                  <a:lnTo>
                    <a:pt x="270" y="398"/>
                  </a:lnTo>
                  <a:lnTo>
                    <a:pt x="310" y="416"/>
                  </a:lnTo>
                  <a:lnTo>
                    <a:pt x="345" y="435"/>
                  </a:lnTo>
                  <a:lnTo>
                    <a:pt x="376" y="455"/>
                  </a:lnTo>
                  <a:lnTo>
                    <a:pt x="401" y="476"/>
                  </a:lnTo>
                  <a:lnTo>
                    <a:pt x="421" y="500"/>
                  </a:lnTo>
                  <a:lnTo>
                    <a:pt x="436" y="525"/>
                  </a:lnTo>
                  <a:lnTo>
                    <a:pt x="447" y="553"/>
                  </a:lnTo>
                  <a:lnTo>
                    <a:pt x="453" y="582"/>
                  </a:lnTo>
                  <a:lnTo>
                    <a:pt x="455" y="614"/>
                  </a:lnTo>
                  <a:lnTo>
                    <a:pt x="453" y="646"/>
                  </a:lnTo>
                  <a:lnTo>
                    <a:pt x="446" y="676"/>
                  </a:lnTo>
                  <a:lnTo>
                    <a:pt x="435" y="704"/>
                  </a:lnTo>
                  <a:lnTo>
                    <a:pt x="419" y="730"/>
                  </a:lnTo>
                  <a:lnTo>
                    <a:pt x="399" y="753"/>
                  </a:lnTo>
                  <a:lnTo>
                    <a:pt x="376" y="773"/>
                  </a:lnTo>
                  <a:lnTo>
                    <a:pt x="349" y="790"/>
                  </a:lnTo>
                  <a:lnTo>
                    <a:pt x="317" y="803"/>
                  </a:lnTo>
                  <a:lnTo>
                    <a:pt x="284" y="813"/>
                  </a:lnTo>
                  <a:lnTo>
                    <a:pt x="283" y="813"/>
                  </a:lnTo>
                  <a:lnTo>
                    <a:pt x="282" y="814"/>
                  </a:lnTo>
                  <a:lnTo>
                    <a:pt x="280" y="815"/>
                  </a:lnTo>
                  <a:lnTo>
                    <a:pt x="279" y="816"/>
                  </a:lnTo>
                  <a:lnTo>
                    <a:pt x="278" y="818"/>
                  </a:lnTo>
                  <a:lnTo>
                    <a:pt x="278" y="821"/>
                  </a:lnTo>
                  <a:lnTo>
                    <a:pt x="278" y="895"/>
                  </a:lnTo>
                  <a:lnTo>
                    <a:pt x="275" y="909"/>
                  </a:lnTo>
                  <a:lnTo>
                    <a:pt x="267" y="921"/>
                  </a:lnTo>
                  <a:lnTo>
                    <a:pt x="255" y="929"/>
                  </a:lnTo>
                  <a:lnTo>
                    <a:pt x="241" y="931"/>
                  </a:lnTo>
                  <a:lnTo>
                    <a:pt x="206" y="931"/>
                  </a:lnTo>
                  <a:lnTo>
                    <a:pt x="192" y="929"/>
                  </a:lnTo>
                  <a:lnTo>
                    <a:pt x="180" y="921"/>
                  </a:lnTo>
                  <a:lnTo>
                    <a:pt x="172" y="909"/>
                  </a:lnTo>
                  <a:lnTo>
                    <a:pt x="169" y="895"/>
                  </a:lnTo>
                  <a:lnTo>
                    <a:pt x="169" y="825"/>
                  </a:lnTo>
                  <a:lnTo>
                    <a:pt x="169" y="822"/>
                  </a:lnTo>
                  <a:lnTo>
                    <a:pt x="168" y="820"/>
                  </a:lnTo>
                  <a:lnTo>
                    <a:pt x="166" y="819"/>
                  </a:lnTo>
                  <a:lnTo>
                    <a:pt x="165" y="818"/>
                  </a:lnTo>
                  <a:lnTo>
                    <a:pt x="163" y="817"/>
                  </a:lnTo>
                  <a:lnTo>
                    <a:pt x="162" y="817"/>
                  </a:lnTo>
                  <a:lnTo>
                    <a:pt x="158" y="817"/>
                  </a:lnTo>
                  <a:lnTo>
                    <a:pt x="148" y="815"/>
                  </a:lnTo>
                  <a:lnTo>
                    <a:pt x="134" y="812"/>
                  </a:lnTo>
                  <a:lnTo>
                    <a:pt x="116" y="808"/>
                  </a:lnTo>
                  <a:lnTo>
                    <a:pt x="96" y="804"/>
                  </a:lnTo>
                  <a:lnTo>
                    <a:pt x="76" y="798"/>
                  </a:lnTo>
                  <a:lnTo>
                    <a:pt x="54" y="792"/>
                  </a:lnTo>
                  <a:lnTo>
                    <a:pt x="34" y="785"/>
                  </a:lnTo>
                  <a:lnTo>
                    <a:pt x="17" y="777"/>
                  </a:lnTo>
                  <a:lnTo>
                    <a:pt x="9" y="771"/>
                  </a:lnTo>
                  <a:lnTo>
                    <a:pt x="2" y="762"/>
                  </a:lnTo>
                  <a:lnTo>
                    <a:pt x="0" y="752"/>
                  </a:lnTo>
                  <a:lnTo>
                    <a:pt x="2" y="740"/>
                  </a:lnTo>
                  <a:lnTo>
                    <a:pt x="19" y="692"/>
                  </a:lnTo>
                  <a:lnTo>
                    <a:pt x="24" y="683"/>
                  </a:lnTo>
                  <a:lnTo>
                    <a:pt x="32" y="676"/>
                  </a:lnTo>
                  <a:lnTo>
                    <a:pt x="41" y="671"/>
                  </a:lnTo>
                  <a:lnTo>
                    <a:pt x="52" y="669"/>
                  </a:lnTo>
                  <a:lnTo>
                    <a:pt x="57" y="670"/>
                  </a:lnTo>
                  <a:lnTo>
                    <a:pt x="62" y="671"/>
                  </a:lnTo>
                  <a:lnTo>
                    <a:pt x="67" y="673"/>
                  </a:lnTo>
                  <a:lnTo>
                    <a:pt x="71" y="674"/>
                  </a:lnTo>
                  <a:lnTo>
                    <a:pt x="77" y="677"/>
                  </a:lnTo>
                  <a:lnTo>
                    <a:pt x="87" y="681"/>
                  </a:lnTo>
                  <a:lnTo>
                    <a:pt x="100" y="686"/>
                  </a:lnTo>
                  <a:lnTo>
                    <a:pt x="115" y="691"/>
                  </a:lnTo>
                  <a:lnTo>
                    <a:pt x="132" y="697"/>
                  </a:lnTo>
                  <a:lnTo>
                    <a:pt x="150" y="703"/>
                  </a:lnTo>
                  <a:lnTo>
                    <a:pt x="168" y="707"/>
                  </a:lnTo>
                  <a:lnTo>
                    <a:pt x="187" y="710"/>
                  </a:lnTo>
                  <a:lnTo>
                    <a:pt x="204" y="711"/>
                  </a:lnTo>
                  <a:lnTo>
                    <a:pt x="233" y="709"/>
                  </a:lnTo>
                  <a:lnTo>
                    <a:pt x="258" y="702"/>
                  </a:lnTo>
                  <a:lnTo>
                    <a:pt x="279" y="691"/>
                  </a:lnTo>
                  <a:lnTo>
                    <a:pt x="296" y="678"/>
                  </a:lnTo>
                  <a:lnTo>
                    <a:pt x="309" y="662"/>
                  </a:lnTo>
                  <a:lnTo>
                    <a:pt x="317" y="643"/>
                  </a:lnTo>
                  <a:lnTo>
                    <a:pt x="320" y="622"/>
                  </a:lnTo>
                  <a:lnTo>
                    <a:pt x="318" y="602"/>
                  </a:lnTo>
                  <a:lnTo>
                    <a:pt x="311" y="585"/>
                  </a:lnTo>
                  <a:lnTo>
                    <a:pt x="300" y="568"/>
                  </a:lnTo>
                  <a:lnTo>
                    <a:pt x="285" y="553"/>
                  </a:lnTo>
                  <a:lnTo>
                    <a:pt x="264" y="538"/>
                  </a:lnTo>
                  <a:lnTo>
                    <a:pt x="237" y="523"/>
                  </a:lnTo>
                  <a:lnTo>
                    <a:pt x="204" y="509"/>
                  </a:lnTo>
                  <a:lnTo>
                    <a:pt x="177" y="498"/>
                  </a:lnTo>
                  <a:lnTo>
                    <a:pt x="150" y="486"/>
                  </a:lnTo>
                  <a:lnTo>
                    <a:pt x="124" y="473"/>
                  </a:lnTo>
                  <a:lnTo>
                    <a:pt x="100" y="459"/>
                  </a:lnTo>
                  <a:lnTo>
                    <a:pt x="78" y="444"/>
                  </a:lnTo>
                  <a:lnTo>
                    <a:pt x="57" y="426"/>
                  </a:lnTo>
                  <a:lnTo>
                    <a:pt x="40" y="407"/>
                  </a:lnTo>
                  <a:lnTo>
                    <a:pt x="26" y="385"/>
                  </a:lnTo>
                  <a:lnTo>
                    <a:pt x="16" y="361"/>
                  </a:lnTo>
                  <a:lnTo>
                    <a:pt x="9" y="333"/>
                  </a:lnTo>
                  <a:lnTo>
                    <a:pt x="7" y="304"/>
                  </a:lnTo>
                  <a:lnTo>
                    <a:pt x="9" y="274"/>
                  </a:lnTo>
                  <a:lnTo>
                    <a:pt x="16" y="246"/>
                  </a:lnTo>
                  <a:lnTo>
                    <a:pt x="27" y="220"/>
                  </a:lnTo>
                  <a:lnTo>
                    <a:pt x="42" y="196"/>
                  </a:lnTo>
                  <a:lnTo>
                    <a:pt x="60" y="173"/>
                  </a:lnTo>
                  <a:lnTo>
                    <a:pt x="83" y="154"/>
                  </a:lnTo>
                  <a:lnTo>
                    <a:pt x="109" y="138"/>
                  </a:lnTo>
                  <a:lnTo>
                    <a:pt x="137" y="125"/>
                  </a:lnTo>
                  <a:lnTo>
                    <a:pt x="169" y="115"/>
                  </a:lnTo>
                  <a:lnTo>
                    <a:pt x="170" y="115"/>
                  </a:lnTo>
                  <a:lnTo>
                    <a:pt x="172" y="114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7" y="109"/>
                  </a:lnTo>
                  <a:lnTo>
                    <a:pt x="177" y="107"/>
                  </a:lnTo>
                  <a:lnTo>
                    <a:pt x="177" y="37"/>
                  </a:lnTo>
                  <a:lnTo>
                    <a:pt x="180" y="23"/>
                  </a:lnTo>
                  <a:lnTo>
                    <a:pt x="188" y="10"/>
                  </a:lnTo>
                  <a:lnTo>
                    <a:pt x="200" y="3"/>
                  </a:lnTo>
                  <a:lnTo>
                    <a:pt x="2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Eras Demi ITC" panose="020B08050305040208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 186"/>
            <p:cNvSpPr>
              <a:spLocks noEditPoints="1"/>
            </p:cNvSpPr>
            <p:nvPr/>
          </p:nvSpPr>
          <p:spPr bwMode="auto">
            <a:xfrm>
              <a:off x="1392238" y="3124200"/>
              <a:ext cx="465138" cy="465138"/>
            </a:xfrm>
            <a:custGeom>
              <a:avLst/>
              <a:gdLst>
                <a:gd name="T0" fmla="*/ 751 w 1757"/>
                <a:gd name="T1" fmla="*/ 216 h 1755"/>
                <a:gd name="T2" fmla="*/ 574 w 1757"/>
                <a:gd name="T3" fmla="*/ 277 h 1755"/>
                <a:gd name="T4" fmla="*/ 423 w 1757"/>
                <a:gd name="T5" fmla="*/ 380 h 1755"/>
                <a:gd name="T6" fmla="*/ 307 w 1757"/>
                <a:gd name="T7" fmla="*/ 520 h 1755"/>
                <a:gd name="T8" fmla="*/ 231 w 1757"/>
                <a:gd name="T9" fmla="*/ 688 h 1755"/>
                <a:gd name="T10" fmla="*/ 204 w 1757"/>
                <a:gd name="T11" fmla="*/ 878 h 1755"/>
                <a:gd name="T12" fmla="*/ 231 w 1757"/>
                <a:gd name="T13" fmla="*/ 1067 h 1755"/>
                <a:gd name="T14" fmla="*/ 307 w 1757"/>
                <a:gd name="T15" fmla="*/ 1235 h 1755"/>
                <a:gd name="T16" fmla="*/ 423 w 1757"/>
                <a:gd name="T17" fmla="*/ 1375 h 1755"/>
                <a:gd name="T18" fmla="*/ 574 w 1757"/>
                <a:gd name="T19" fmla="*/ 1480 h 1755"/>
                <a:gd name="T20" fmla="*/ 751 w 1757"/>
                <a:gd name="T21" fmla="*/ 1539 h 1755"/>
                <a:gd name="T22" fmla="*/ 944 w 1757"/>
                <a:gd name="T23" fmla="*/ 1548 h 1755"/>
                <a:gd name="T24" fmla="*/ 1127 w 1757"/>
                <a:gd name="T25" fmla="*/ 1505 h 1755"/>
                <a:gd name="T26" fmla="*/ 1287 w 1757"/>
                <a:gd name="T27" fmla="*/ 1414 h 1755"/>
                <a:gd name="T28" fmla="*/ 1416 w 1757"/>
                <a:gd name="T29" fmla="*/ 1286 h 1755"/>
                <a:gd name="T30" fmla="*/ 1506 w 1757"/>
                <a:gd name="T31" fmla="*/ 1126 h 1755"/>
                <a:gd name="T32" fmla="*/ 1550 w 1757"/>
                <a:gd name="T33" fmla="*/ 943 h 1755"/>
                <a:gd name="T34" fmla="*/ 1541 w 1757"/>
                <a:gd name="T35" fmla="*/ 749 h 1755"/>
                <a:gd name="T36" fmla="*/ 1481 w 1757"/>
                <a:gd name="T37" fmla="*/ 573 h 1755"/>
                <a:gd name="T38" fmla="*/ 1377 w 1757"/>
                <a:gd name="T39" fmla="*/ 423 h 1755"/>
                <a:gd name="T40" fmla="*/ 1237 w 1757"/>
                <a:gd name="T41" fmla="*/ 307 h 1755"/>
                <a:gd name="T42" fmla="*/ 1068 w 1757"/>
                <a:gd name="T43" fmla="*/ 230 h 1755"/>
                <a:gd name="T44" fmla="*/ 879 w 1757"/>
                <a:gd name="T45" fmla="*/ 204 h 1755"/>
                <a:gd name="T46" fmla="*/ 1021 w 1757"/>
                <a:gd name="T47" fmla="*/ 12 h 1755"/>
                <a:gd name="T48" fmla="*/ 1220 w 1757"/>
                <a:gd name="T49" fmla="*/ 69 h 1755"/>
                <a:gd name="T50" fmla="*/ 1397 w 1757"/>
                <a:gd name="T51" fmla="*/ 170 h 1755"/>
                <a:gd name="T52" fmla="*/ 1545 w 1757"/>
                <a:gd name="T53" fmla="*/ 307 h 1755"/>
                <a:gd name="T54" fmla="*/ 1659 w 1757"/>
                <a:gd name="T55" fmla="*/ 475 h 1755"/>
                <a:gd name="T56" fmla="*/ 1732 w 1757"/>
                <a:gd name="T57" fmla="*/ 667 h 1755"/>
                <a:gd name="T58" fmla="*/ 1757 w 1757"/>
                <a:gd name="T59" fmla="*/ 878 h 1755"/>
                <a:gd name="T60" fmla="*/ 1732 w 1757"/>
                <a:gd name="T61" fmla="*/ 1088 h 1755"/>
                <a:gd name="T62" fmla="*/ 1659 w 1757"/>
                <a:gd name="T63" fmla="*/ 1280 h 1755"/>
                <a:gd name="T64" fmla="*/ 1545 w 1757"/>
                <a:gd name="T65" fmla="*/ 1448 h 1755"/>
                <a:gd name="T66" fmla="*/ 1397 w 1757"/>
                <a:gd name="T67" fmla="*/ 1585 h 1755"/>
                <a:gd name="T68" fmla="*/ 1220 w 1757"/>
                <a:gd name="T69" fmla="*/ 1686 h 1755"/>
                <a:gd name="T70" fmla="*/ 1021 w 1757"/>
                <a:gd name="T71" fmla="*/ 1743 h 1755"/>
                <a:gd name="T72" fmla="*/ 806 w 1757"/>
                <a:gd name="T73" fmla="*/ 1752 h 1755"/>
                <a:gd name="T74" fmla="*/ 601 w 1757"/>
                <a:gd name="T75" fmla="*/ 1710 h 1755"/>
                <a:gd name="T76" fmla="*/ 416 w 1757"/>
                <a:gd name="T77" fmla="*/ 1623 h 1755"/>
                <a:gd name="T78" fmla="*/ 257 w 1757"/>
                <a:gd name="T79" fmla="*/ 1498 h 1755"/>
                <a:gd name="T80" fmla="*/ 132 w 1757"/>
                <a:gd name="T81" fmla="*/ 1340 h 1755"/>
                <a:gd name="T82" fmla="*/ 45 w 1757"/>
                <a:gd name="T83" fmla="*/ 1155 h 1755"/>
                <a:gd name="T84" fmla="*/ 3 w 1757"/>
                <a:gd name="T85" fmla="*/ 950 h 1755"/>
                <a:gd name="T86" fmla="*/ 11 w 1757"/>
                <a:gd name="T87" fmla="*/ 735 h 1755"/>
                <a:gd name="T88" fmla="*/ 69 w 1757"/>
                <a:gd name="T89" fmla="*/ 536 h 1755"/>
                <a:gd name="T90" fmla="*/ 170 w 1757"/>
                <a:gd name="T91" fmla="*/ 359 h 1755"/>
                <a:gd name="T92" fmla="*/ 307 w 1757"/>
                <a:gd name="T93" fmla="*/ 211 h 1755"/>
                <a:gd name="T94" fmla="*/ 475 w 1757"/>
                <a:gd name="T95" fmla="*/ 99 h 1755"/>
                <a:gd name="T96" fmla="*/ 667 w 1757"/>
                <a:gd name="T97" fmla="*/ 26 h 1755"/>
                <a:gd name="T98" fmla="*/ 879 w 1757"/>
                <a:gd name="T99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57" h="1755">
                  <a:moveTo>
                    <a:pt x="879" y="204"/>
                  </a:moveTo>
                  <a:lnTo>
                    <a:pt x="813" y="207"/>
                  </a:lnTo>
                  <a:lnTo>
                    <a:pt x="751" y="216"/>
                  </a:lnTo>
                  <a:lnTo>
                    <a:pt x="689" y="230"/>
                  </a:lnTo>
                  <a:lnTo>
                    <a:pt x="630" y="250"/>
                  </a:lnTo>
                  <a:lnTo>
                    <a:pt x="574" y="277"/>
                  </a:lnTo>
                  <a:lnTo>
                    <a:pt x="520" y="307"/>
                  </a:lnTo>
                  <a:lnTo>
                    <a:pt x="471" y="341"/>
                  </a:lnTo>
                  <a:lnTo>
                    <a:pt x="423" y="380"/>
                  </a:lnTo>
                  <a:lnTo>
                    <a:pt x="380" y="423"/>
                  </a:lnTo>
                  <a:lnTo>
                    <a:pt x="342" y="470"/>
                  </a:lnTo>
                  <a:lnTo>
                    <a:pt x="307" y="520"/>
                  </a:lnTo>
                  <a:lnTo>
                    <a:pt x="276" y="573"/>
                  </a:lnTo>
                  <a:lnTo>
                    <a:pt x="251" y="630"/>
                  </a:lnTo>
                  <a:lnTo>
                    <a:pt x="231" y="688"/>
                  </a:lnTo>
                  <a:lnTo>
                    <a:pt x="216" y="749"/>
                  </a:lnTo>
                  <a:lnTo>
                    <a:pt x="207" y="813"/>
                  </a:lnTo>
                  <a:lnTo>
                    <a:pt x="204" y="878"/>
                  </a:lnTo>
                  <a:lnTo>
                    <a:pt x="207" y="943"/>
                  </a:lnTo>
                  <a:lnTo>
                    <a:pt x="216" y="1006"/>
                  </a:lnTo>
                  <a:lnTo>
                    <a:pt x="231" y="1067"/>
                  </a:lnTo>
                  <a:lnTo>
                    <a:pt x="251" y="1126"/>
                  </a:lnTo>
                  <a:lnTo>
                    <a:pt x="276" y="1182"/>
                  </a:lnTo>
                  <a:lnTo>
                    <a:pt x="307" y="1235"/>
                  </a:lnTo>
                  <a:lnTo>
                    <a:pt x="342" y="1286"/>
                  </a:lnTo>
                  <a:lnTo>
                    <a:pt x="380" y="1332"/>
                  </a:lnTo>
                  <a:lnTo>
                    <a:pt x="423" y="1375"/>
                  </a:lnTo>
                  <a:lnTo>
                    <a:pt x="471" y="1414"/>
                  </a:lnTo>
                  <a:lnTo>
                    <a:pt x="520" y="1449"/>
                  </a:lnTo>
                  <a:lnTo>
                    <a:pt x="574" y="1480"/>
                  </a:lnTo>
                  <a:lnTo>
                    <a:pt x="630" y="1505"/>
                  </a:lnTo>
                  <a:lnTo>
                    <a:pt x="689" y="1525"/>
                  </a:lnTo>
                  <a:lnTo>
                    <a:pt x="751" y="1539"/>
                  </a:lnTo>
                  <a:lnTo>
                    <a:pt x="813" y="1548"/>
                  </a:lnTo>
                  <a:lnTo>
                    <a:pt x="879" y="1552"/>
                  </a:lnTo>
                  <a:lnTo>
                    <a:pt x="944" y="1548"/>
                  </a:lnTo>
                  <a:lnTo>
                    <a:pt x="1007" y="1539"/>
                  </a:lnTo>
                  <a:lnTo>
                    <a:pt x="1068" y="1525"/>
                  </a:lnTo>
                  <a:lnTo>
                    <a:pt x="1127" y="1505"/>
                  </a:lnTo>
                  <a:lnTo>
                    <a:pt x="1183" y="1480"/>
                  </a:lnTo>
                  <a:lnTo>
                    <a:pt x="1237" y="1449"/>
                  </a:lnTo>
                  <a:lnTo>
                    <a:pt x="1287" y="1414"/>
                  </a:lnTo>
                  <a:lnTo>
                    <a:pt x="1334" y="1375"/>
                  </a:lnTo>
                  <a:lnTo>
                    <a:pt x="1377" y="1332"/>
                  </a:lnTo>
                  <a:lnTo>
                    <a:pt x="1416" y="1286"/>
                  </a:lnTo>
                  <a:lnTo>
                    <a:pt x="1451" y="1235"/>
                  </a:lnTo>
                  <a:lnTo>
                    <a:pt x="1481" y="1182"/>
                  </a:lnTo>
                  <a:lnTo>
                    <a:pt x="1506" y="1126"/>
                  </a:lnTo>
                  <a:lnTo>
                    <a:pt x="1526" y="1067"/>
                  </a:lnTo>
                  <a:lnTo>
                    <a:pt x="1541" y="1006"/>
                  </a:lnTo>
                  <a:lnTo>
                    <a:pt x="1550" y="943"/>
                  </a:lnTo>
                  <a:lnTo>
                    <a:pt x="1554" y="878"/>
                  </a:lnTo>
                  <a:lnTo>
                    <a:pt x="1550" y="813"/>
                  </a:lnTo>
                  <a:lnTo>
                    <a:pt x="1541" y="749"/>
                  </a:lnTo>
                  <a:lnTo>
                    <a:pt x="1526" y="688"/>
                  </a:lnTo>
                  <a:lnTo>
                    <a:pt x="1506" y="630"/>
                  </a:lnTo>
                  <a:lnTo>
                    <a:pt x="1481" y="573"/>
                  </a:lnTo>
                  <a:lnTo>
                    <a:pt x="1451" y="520"/>
                  </a:lnTo>
                  <a:lnTo>
                    <a:pt x="1416" y="470"/>
                  </a:lnTo>
                  <a:lnTo>
                    <a:pt x="1377" y="423"/>
                  </a:lnTo>
                  <a:lnTo>
                    <a:pt x="1334" y="380"/>
                  </a:lnTo>
                  <a:lnTo>
                    <a:pt x="1287" y="341"/>
                  </a:lnTo>
                  <a:lnTo>
                    <a:pt x="1237" y="307"/>
                  </a:lnTo>
                  <a:lnTo>
                    <a:pt x="1183" y="277"/>
                  </a:lnTo>
                  <a:lnTo>
                    <a:pt x="1127" y="250"/>
                  </a:lnTo>
                  <a:lnTo>
                    <a:pt x="1068" y="230"/>
                  </a:lnTo>
                  <a:lnTo>
                    <a:pt x="1007" y="216"/>
                  </a:lnTo>
                  <a:lnTo>
                    <a:pt x="944" y="207"/>
                  </a:lnTo>
                  <a:lnTo>
                    <a:pt x="879" y="204"/>
                  </a:lnTo>
                  <a:close/>
                  <a:moveTo>
                    <a:pt x="879" y="0"/>
                  </a:moveTo>
                  <a:lnTo>
                    <a:pt x="951" y="3"/>
                  </a:lnTo>
                  <a:lnTo>
                    <a:pt x="1021" y="12"/>
                  </a:lnTo>
                  <a:lnTo>
                    <a:pt x="1090" y="26"/>
                  </a:lnTo>
                  <a:lnTo>
                    <a:pt x="1157" y="45"/>
                  </a:lnTo>
                  <a:lnTo>
                    <a:pt x="1220" y="69"/>
                  </a:lnTo>
                  <a:lnTo>
                    <a:pt x="1283" y="99"/>
                  </a:lnTo>
                  <a:lnTo>
                    <a:pt x="1341" y="132"/>
                  </a:lnTo>
                  <a:lnTo>
                    <a:pt x="1397" y="170"/>
                  </a:lnTo>
                  <a:lnTo>
                    <a:pt x="1451" y="211"/>
                  </a:lnTo>
                  <a:lnTo>
                    <a:pt x="1500" y="258"/>
                  </a:lnTo>
                  <a:lnTo>
                    <a:pt x="1545" y="307"/>
                  </a:lnTo>
                  <a:lnTo>
                    <a:pt x="1588" y="359"/>
                  </a:lnTo>
                  <a:lnTo>
                    <a:pt x="1625" y="415"/>
                  </a:lnTo>
                  <a:lnTo>
                    <a:pt x="1659" y="475"/>
                  </a:lnTo>
                  <a:lnTo>
                    <a:pt x="1688" y="536"/>
                  </a:lnTo>
                  <a:lnTo>
                    <a:pt x="1713" y="601"/>
                  </a:lnTo>
                  <a:lnTo>
                    <a:pt x="1732" y="667"/>
                  </a:lnTo>
                  <a:lnTo>
                    <a:pt x="1746" y="735"/>
                  </a:lnTo>
                  <a:lnTo>
                    <a:pt x="1754" y="806"/>
                  </a:lnTo>
                  <a:lnTo>
                    <a:pt x="1757" y="878"/>
                  </a:lnTo>
                  <a:lnTo>
                    <a:pt x="1754" y="950"/>
                  </a:lnTo>
                  <a:lnTo>
                    <a:pt x="1746" y="1020"/>
                  </a:lnTo>
                  <a:lnTo>
                    <a:pt x="1732" y="1088"/>
                  </a:lnTo>
                  <a:lnTo>
                    <a:pt x="1713" y="1155"/>
                  </a:lnTo>
                  <a:lnTo>
                    <a:pt x="1688" y="1219"/>
                  </a:lnTo>
                  <a:lnTo>
                    <a:pt x="1659" y="1280"/>
                  </a:lnTo>
                  <a:lnTo>
                    <a:pt x="1625" y="1340"/>
                  </a:lnTo>
                  <a:lnTo>
                    <a:pt x="1588" y="1396"/>
                  </a:lnTo>
                  <a:lnTo>
                    <a:pt x="1545" y="1448"/>
                  </a:lnTo>
                  <a:lnTo>
                    <a:pt x="1500" y="1498"/>
                  </a:lnTo>
                  <a:lnTo>
                    <a:pt x="1451" y="1544"/>
                  </a:lnTo>
                  <a:lnTo>
                    <a:pt x="1397" y="1585"/>
                  </a:lnTo>
                  <a:lnTo>
                    <a:pt x="1341" y="1623"/>
                  </a:lnTo>
                  <a:lnTo>
                    <a:pt x="1283" y="1657"/>
                  </a:lnTo>
                  <a:lnTo>
                    <a:pt x="1220" y="1686"/>
                  </a:lnTo>
                  <a:lnTo>
                    <a:pt x="1157" y="1710"/>
                  </a:lnTo>
                  <a:lnTo>
                    <a:pt x="1090" y="1729"/>
                  </a:lnTo>
                  <a:lnTo>
                    <a:pt x="1021" y="1743"/>
                  </a:lnTo>
                  <a:lnTo>
                    <a:pt x="951" y="1752"/>
                  </a:lnTo>
                  <a:lnTo>
                    <a:pt x="879" y="1755"/>
                  </a:lnTo>
                  <a:lnTo>
                    <a:pt x="806" y="1752"/>
                  </a:lnTo>
                  <a:lnTo>
                    <a:pt x="737" y="1743"/>
                  </a:lnTo>
                  <a:lnTo>
                    <a:pt x="667" y="1729"/>
                  </a:lnTo>
                  <a:lnTo>
                    <a:pt x="601" y="1710"/>
                  </a:lnTo>
                  <a:lnTo>
                    <a:pt x="537" y="1686"/>
                  </a:lnTo>
                  <a:lnTo>
                    <a:pt x="475" y="1657"/>
                  </a:lnTo>
                  <a:lnTo>
                    <a:pt x="416" y="1623"/>
                  </a:lnTo>
                  <a:lnTo>
                    <a:pt x="360" y="1585"/>
                  </a:lnTo>
                  <a:lnTo>
                    <a:pt x="307" y="1544"/>
                  </a:lnTo>
                  <a:lnTo>
                    <a:pt x="257" y="1498"/>
                  </a:lnTo>
                  <a:lnTo>
                    <a:pt x="212" y="1448"/>
                  </a:lnTo>
                  <a:lnTo>
                    <a:pt x="170" y="1396"/>
                  </a:lnTo>
                  <a:lnTo>
                    <a:pt x="132" y="1340"/>
                  </a:lnTo>
                  <a:lnTo>
                    <a:pt x="98" y="1280"/>
                  </a:lnTo>
                  <a:lnTo>
                    <a:pt x="69" y="1219"/>
                  </a:lnTo>
                  <a:lnTo>
                    <a:pt x="45" y="1155"/>
                  </a:lnTo>
                  <a:lnTo>
                    <a:pt x="25" y="1088"/>
                  </a:lnTo>
                  <a:lnTo>
                    <a:pt x="11" y="1020"/>
                  </a:lnTo>
                  <a:lnTo>
                    <a:pt x="3" y="950"/>
                  </a:lnTo>
                  <a:lnTo>
                    <a:pt x="0" y="878"/>
                  </a:lnTo>
                  <a:lnTo>
                    <a:pt x="3" y="806"/>
                  </a:lnTo>
                  <a:lnTo>
                    <a:pt x="11" y="735"/>
                  </a:lnTo>
                  <a:lnTo>
                    <a:pt x="25" y="667"/>
                  </a:lnTo>
                  <a:lnTo>
                    <a:pt x="45" y="601"/>
                  </a:lnTo>
                  <a:lnTo>
                    <a:pt x="69" y="536"/>
                  </a:lnTo>
                  <a:lnTo>
                    <a:pt x="98" y="475"/>
                  </a:lnTo>
                  <a:lnTo>
                    <a:pt x="132" y="415"/>
                  </a:lnTo>
                  <a:lnTo>
                    <a:pt x="170" y="359"/>
                  </a:lnTo>
                  <a:lnTo>
                    <a:pt x="212" y="307"/>
                  </a:lnTo>
                  <a:lnTo>
                    <a:pt x="257" y="258"/>
                  </a:lnTo>
                  <a:lnTo>
                    <a:pt x="307" y="211"/>
                  </a:lnTo>
                  <a:lnTo>
                    <a:pt x="360" y="170"/>
                  </a:lnTo>
                  <a:lnTo>
                    <a:pt x="416" y="132"/>
                  </a:lnTo>
                  <a:lnTo>
                    <a:pt x="475" y="99"/>
                  </a:lnTo>
                  <a:lnTo>
                    <a:pt x="537" y="69"/>
                  </a:lnTo>
                  <a:lnTo>
                    <a:pt x="601" y="45"/>
                  </a:lnTo>
                  <a:lnTo>
                    <a:pt x="667" y="26"/>
                  </a:lnTo>
                  <a:lnTo>
                    <a:pt x="737" y="12"/>
                  </a:lnTo>
                  <a:lnTo>
                    <a:pt x="806" y="3"/>
                  </a:lnTo>
                  <a:lnTo>
                    <a:pt x="8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Eras Demi ITC" panose="020B08050305040208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187"/>
            <p:cNvSpPr>
              <a:spLocks/>
            </p:cNvSpPr>
            <p:nvPr/>
          </p:nvSpPr>
          <p:spPr bwMode="auto">
            <a:xfrm>
              <a:off x="1219200" y="3611563"/>
              <a:ext cx="636588" cy="279400"/>
            </a:xfrm>
            <a:custGeom>
              <a:avLst/>
              <a:gdLst>
                <a:gd name="T0" fmla="*/ 761 w 2407"/>
                <a:gd name="T1" fmla="*/ 13 h 1058"/>
                <a:gd name="T2" fmla="*/ 945 w 2407"/>
                <a:gd name="T3" fmla="*/ 54 h 1058"/>
                <a:gd name="T4" fmla="*/ 1144 w 2407"/>
                <a:gd name="T5" fmla="*/ 109 h 1058"/>
                <a:gd name="T6" fmla="*/ 1328 w 2407"/>
                <a:gd name="T7" fmla="*/ 168 h 1058"/>
                <a:gd name="T8" fmla="*/ 1470 w 2407"/>
                <a:gd name="T9" fmla="*/ 213 h 1058"/>
                <a:gd name="T10" fmla="*/ 1549 w 2407"/>
                <a:gd name="T11" fmla="*/ 236 h 1058"/>
                <a:gd name="T12" fmla="*/ 1597 w 2407"/>
                <a:gd name="T13" fmla="*/ 284 h 1058"/>
                <a:gd name="T14" fmla="*/ 1603 w 2407"/>
                <a:gd name="T15" fmla="*/ 355 h 1058"/>
                <a:gd name="T16" fmla="*/ 1556 w 2407"/>
                <a:gd name="T17" fmla="*/ 425 h 1058"/>
                <a:gd name="T18" fmla="*/ 1444 w 2407"/>
                <a:gd name="T19" fmla="*/ 468 h 1058"/>
                <a:gd name="T20" fmla="*/ 1297 w 2407"/>
                <a:gd name="T21" fmla="*/ 477 h 1058"/>
                <a:gd name="T22" fmla="*/ 1145 w 2407"/>
                <a:gd name="T23" fmla="*/ 461 h 1058"/>
                <a:gd name="T24" fmla="*/ 1009 w 2407"/>
                <a:gd name="T25" fmla="*/ 438 h 1058"/>
                <a:gd name="T26" fmla="*/ 911 w 2407"/>
                <a:gd name="T27" fmla="*/ 421 h 1058"/>
                <a:gd name="T28" fmla="*/ 874 w 2407"/>
                <a:gd name="T29" fmla="*/ 427 h 1058"/>
                <a:gd name="T30" fmla="*/ 925 w 2407"/>
                <a:gd name="T31" fmla="*/ 489 h 1058"/>
                <a:gd name="T32" fmla="*/ 1055 w 2407"/>
                <a:gd name="T33" fmla="*/ 540 h 1058"/>
                <a:gd name="T34" fmla="*/ 1228 w 2407"/>
                <a:gd name="T35" fmla="*/ 574 h 1058"/>
                <a:gd name="T36" fmla="*/ 1410 w 2407"/>
                <a:gd name="T37" fmla="*/ 587 h 1058"/>
                <a:gd name="T38" fmla="*/ 1626 w 2407"/>
                <a:gd name="T39" fmla="*/ 562 h 1058"/>
                <a:gd name="T40" fmla="*/ 1995 w 2407"/>
                <a:gd name="T41" fmla="*/ 451 h 1058"/>
                <a:gd name="T42" fmla="*/ 2258 w 2407"/>
                <a:gd name="T43" fmla="*/ 329 h 1058"/>
                <a:gd name="T44" fmla="*/ 2353 w 2407"/>
                <a:gd name="T45" fmla="*/ 337 h 1058"/>
                <a:gd name="T46" fmla="*/ 2404 w 2407"/>
                <a:gd name="T47" fmla="*/ 411 h 1058"/>
                <a:gd name="T48" fmla="*/ 2381 w 2407"/>
                <a:gd name="T49" fmla="*/ 524 h 1058"/>
                <a:gd name="T50" fmla="*/ 2293 w 2407"/>
                <a:gd name="T51" fmla="*/ 617 h 1058"/>
                <a:gd name="T52" fmla="*/ 2172 w 2407"/>
                <a:gd name="T53" fmla="*/ 701 h 1058"/>
                <a:gd name="T54" fmla="*/ 2009 w 2407"/>
                <a:gd name="T55" fmla="*/ 802 h 1058"/>
                <a:gd name="T56" fmla="*/ 1828 w 2407"/>
                <a:gd name="T57" fmla="*/ 904 h 1058"/>
                <a:gd name="T58" fmla="*/ 1655 w 2407"/>
                <a:gd name="T59" fmla="*/ 991 h 1058"/>
                <a:gd name="T60" fmla="*/ 1515 w 2407"/>
                <a:gd name="T61" fmla="*/ 1047 h 1058"/>
                <a:gd name="T62" fmla="*/ 1417 w 2407"/>
                <a:gd name="T63" fmla="*/ 1058 h 1058"/>
                <a:gd name="T64" fmla="*/ 1255 w 2407"/>
                <a:gd name="T65" fmla="*/ 1044 h 1058"/>
                <a:gd name="T66" fmla="*/ 1042 w 2407"/>
                <a:gd name="T67" fmla="*/ 1016 h 1058"/>
                <a:gd name="T68" fmla="*/ 807 w 2407"/>
                <a:gd name="T69" fmla="*/ 979 h 1058"/>
                <a:gd name="T70" fmla="*/ 582 w 2407"/>
                <a:gd name="T71" fmla="*/ 941 h 1058"/>
                <a:gd name="T72" fmla="*/ 395 w 2407"/>
                <a:gd name="T73" fmla="*/ 907 h 1058"/>
                <a:gd name="T74" fmla="*/ 278 w 2407"/>
                <a:gd name="T75" fmla="*/ 885 h 1058"/>
                <a:gd name="T76" fmla="*/ 180 w 2407"/>
                <a:gd name="T77" fmla="*/ 888 h 1058"/>
                <a:gd name="T78" fmla="*/ 78 w 2407"/>
                <a:gd name="T79" fmla="*/ 946 h 1058"/>
                <a:gd name="T80" fmla="*/ 25 w 2407"/>
                <a:gd name="T81" fmla="*/ 979 h 1058"/>
                <a:gd name="T82" fmla="*/ 5 w 2407"/>
                <a:gd name="T83" fmla="*/ 961 h 1058"/>
                <a:gd name="T84" fmla="*/ 0 w 2407"/>
                <a:gd name="T85" fmla="*/ 942 h 1058"/>
                <a:gd name="T86" fmla="*/ 16 w 2407"/>
                <a:gd name="T87" fmla="*/ 698 h 1058"/>
                <a:gd name="T88" fmla="*/ 34 w 2407"/>
                <a:gd name="T89" fmla="*/ 414 h 1058"/>
                <a:gd name="T90" fmla="*/ 50 w 2407"/>
                <a:gd name="T91" fmla="*/ 161 h 1058"/>
                <a:gd name="T92" fmla="*/ 67 w 2407"/>
                <a:gd name="T93" fmla="*/ 77 h 1058"/>
                <a:gd name="T94" fmla="*/ 114 w 2407"/>
                <a:gd name="T95" fmla="*/ 63 h 1058"/>
                <a:gd name="T96" fmla="*/ 241 w 2407"/>
                <a:gd name="T97" fmla="*/ 43 h 1058"/>
                <a:gd name="T98" fmla="*/ 421 w 2407"/>
                <a:gd name="T99" fmla="*/ 18 h 1058"/>
                <a:gd name="T100" fmla="*/ 587 w 2407"/>
                <a:gd name="T101" fmla="*/ 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07" h="1058">
                  <a:moveTo>
                    <a:pt x="649" y="0"/>
                  </a:moveTo>
                  <a:lnTo>
                    <a:pt x="684" y="2"/>
                  </a:lnTo>
                  <a:lnTo>
                    <a:pt x="721" y="7"/>
                  </a:lnTo>
                  <a:lnTo>
                    <a:pt x="761" y="13"/>
                  </a:lnTo>
                  <a:lnTo>
                    <a:pt x="804" y="21"/>
                  </a:lnTo>
                  <a:lnTo>
                    <a:pt x="850" y="31"/>
                  </a:lnTo>
                  <a:lnTo>
                    <a:pt x="897" y="42"/>
                  </a:lnTo>
                  <a:lnTo>
                    <a:pt x="945" y="54"/>
                  </a:lnTo>
                  <a:lnTo>
                    <a:pt x="995" y="67"/>
                  </a:lnTo>
                  <a:lnTo>
                    <a:pt x="1045" y="81"/>
                  </a:lnTo>
                  <a:lnTo>
                    <a:pt x="1094" y="95"/>
                  </a:lnTo>
                  <a:lnTo>
                    <a:pt x="1144" y="109"/>
                  </a:lnTo>
                  <a:lnTo>
                    <a:pt x="1192" y="124"/>
                  </a:lnTo>
                  <a:lnTo>
                    <a:pt x="1240" y="140"/>
                  </a:lnTo>
                  <a:lnTo>
                    <a:pt x="1285" y="154"/>
                  </a:lnTo>
                  <a:lnTo>
                    <a:pt x="1328" y="168"/>
                  </a:lnTo>
                  <a:lnTo>
                    <a:pt x="1368" y="181"/>
                  </a:lnTo>
                  <a:lnTo>
                    <a:pt x="1406" y="193"/>
                  </a:lnTo>
                  <a:lnTo>
                    <a:pt x="1440" y="203"/>
                  </a:lnTo>
                  <a:lnTo>
                    <a:pt x="1470" y="213"/>
                  </a:lnTo>
                  <a:lnTo>
                    <a:pt x="1495" y="220"/>
                  </a:lnTo>
                  <a:lnTo>
                    <a:pt x="1517" y="226"/>
                  </a:lnTo>
                  <a:lnTo>
                    <a:pt x="1533" y="230"/>
                  </a:lnTo>
                  <a:lnTo>
                    <a:pt x="1549" y="236"/>
                  </a:lnTo>
                  <a:lnTo>
                    <a:pt x="1564" y="245"/>
                  </a:lnTo>
                  <a:lnTo>
                    <a:pt x="1577" y="256"/>
                  </a:lnTo>
                  <a:lnTo>
                    <a:pt x="1588" y="269"/>
                  </a:lnTo>
                  <a:lnTo>
                    <a:pt x="1597" y="284"/>
                  </a:lnTo>
                  <a:lnTo>
                    <a:pt x="1602" y="301"/>
                  </a:lnTo>
                  <a:lnTo>
                    <a:pt x="1606" y="319"/>
                  </a:lnTo>
                  <a:lnTo>
                    <a:pt x="1606" y="337"/>
                  </a:lnTo>
                  <a:lnTo>
                    <a:pt x="1603" y="355"/>
                  </a:lnTo>
                  <a:lnTo>
                    <a:pt x="1596" y="374"/>
                  </a:lnTo>
                  <a:lnTo>
                    <a:pt x="1587" y="392"/>
                  </a:lnTo>
                  <a:lnTo>
                    <a:pt x="1573" y="409"/>
                  </a:lnTo>
                  <a:lnTo>
                    <a:pt x="1556" y="425"/>
                  </a:lnTo>
                  <a:lnTo>
                    <a:pt x="1534" y="439"/>
                  </a:lnTo>
                  <a:lnTo>
                    <a:pt x="1507" y="451"/>
                  </a:lnTo>
                  <a:lnTo>
                    <a:pt x="1477" y="461"/>
                  </a:lnTo>
                  <a:lnTo>
                    <a:pt x="1444" y="468"/>
                  </a:lnTo>
                  <a:lnTo>
                    <a:pt x="1409" y="474"/>
                  </a:lnTo>
                  <a:lnTo>
                    <a:pt x="1373" y="477"/>
                  </a:lnTo>
                  <a:lnTo>
                    <a:pt x="1335" y="478"/>
                  </a:lnTo>
                  <a:lnTo>
                    <a:pt x="1297" y="477"/>
                  </a:lnTo>
                  <a:lnTo>
                    <a:pt x="1259" y="475"/>
                  </a:lnTo>
                  <a:lnTo>
                    <a:pt x="1219" y="472"/>
                  </a:lnTo>
                  <a:lnTo>
                    <a:pt x="1182" y="466"/>
                  </a:lnTo>
                  <a:lnTo>
                    <a:pt x="1145" y="461"/>
                  </a:lnTo>
                  <a:lnTo>
                    <a:pt x="1108" y="455"/>
                  </a:lnTo>
                  <a:lnTo>
                    <a:pt x="1073" y="449"/>
                  </a:lnTo>
                  <a:lnTo>
                    <a:pt x="1040" y="443"/>
                  </a:lnTo>
                  <a:lnTo>
                    <a:pt x="1009" y="438"/>
                  </a:lnTo>
                  <a:lnTo>
                    <a:pt x="980" y="432"/>
                  </a:lnTo>
                  <a:lnTo>
                    <a:pt x="953" y="428"/>
                  </a:lnTo>
                  <a:lnTo>
                    <a:pt x="930" y="424"/>
                  </a:lnTo>
                  <a:lnTo>
                    <a:pt x="911" y="421"/>
                  </a:lnTo>
                  <a:lnTo>
                    <a:pt x="895" y="420"/>
                  </a:lnTo>
                  <a:lnTo>
                    <a:pt x="884" y="420"/>
                  </a:lnTo>
                  <a:lnTo>
                    <a:pt x="876" y="423"/>
                  </a:lnTo>
                  <a:lnTo>
                    <a:pt x="874" y="427"/>
                  </a:lnTo>
                  <a:lnTo>
                    <a:pt x="877" y="443"/>
                  </a:lnTo>
                  <a:lnTo>
                    <a:pt x="887" y="458"/>
                  </a:lnTo>
                  <a:lnTo>
                    <a:pt x="903" y="474"/>
                  </a:lnTo>
                  <a:lnTo>
                    <a:pt x="925" y="489"/>
                  </a:lnTo>
                  <a:lnTo>
                    <a:pt x="951" y="503"/>
                  </a:lnTo>
                  <a:lnTo>
                    <a:pt x="983" y="516"/>
                  </a:lnTo>
                  <a:lnTo>
                    <a:pt x="1017" y="528"/>
                  </a:lnTo>
                  <a:lnTo>
                    <a:pt x="1055" y="540"/>
                  </a:lnTo>
                  <a:lnTo>
                    <a:pt x="1096" y="550"/>
                  </a:lnTo>
                  <a:lnTo>
                    <a:pt x="1139" y="559"/>
                  </a:lnTo>
                  <a:lnTo>
                    <a:pt x="1183" y="567"/>
                  </a:lnTo>
                  <a:lnTo>
                    <a:pt x="1228" y="574"/>
                  </a:lnTo>
                  <a:lnTo>
                    <a:pt x="1275" y="580"/>
                  </a:lnTo>
                  <a:lnTo>
                    <a:pt x="1320" y="584"/>
                  </a:lnTo>
                  <a:lnTo>
                    <a:pt x="1365" y="586"/>
                  </a:lnTo>
                  <a:lnTo>
                    <a:pt x="1410" y="587"/>
                  </a:lnTo>
                  <a:lnTo>
                    <a:pt x="1453" y="586"/>
                  </a:lnTo>
                  <a:lnTo>
                    <a:pt x="1493" y="584"/>
                  </a:lnTo>
                  <a:lnTo>
                    <a:pt x="1531" y="579"/>
                  </a:lnTo>
                  <a:lnTo>
                    <a:pt x="1626" y="562"/>
                  </a:lnTo>
                  <a:lnTo>
                    <a:pt x="1722" y="540"/>
                  </a:lnTo>
                  <a:lnTo>
                    <a:pt x="1816" y="514"/>
                  </a:lnTo>
                  <a:lnTo>
                    <a:pt x="1906" y="484"/>
                  </a:lnTo>
                  <a:lnTo>
                    <a:pt x="1995" y="451"/>
                  </a:lnTo>
                  <a:lnTo>
                    <a:pt x="2079" y="416"/>
                  </a:lnTo>
                  <a:lnTo>
                    <a:pt x="2157" y="379"/>
                  </a:lnTo>
                  <a:lnTo>
                    <a:pt x="2231" y="341"/>
                  </a:lnTo>
                  <a:lnTo>
                    <a:pt x="2258" y="329"/>
                  </a:lnTo>
                  <a:lnTo>
                    <a:pt x="2284" y="324"/>
                  </a:lnTo>
                  <a:lnTo>
                    <a:pt x="2308" y="323"/>
                  </a:lnTo>
                  <a:lnTo>
                    <a:pt x="2331" y="328"/>
                  </a:lnTo>
                  <a:lnTo>
                    <a:pt x="2353" y="337"/>
                  </a:lnTo>
                  <a:lnTo>
                    <a:pt x="2371" y="350"/>
                  </a:lnTo>
                  <a:lnTo>
                    <a:pt x="2386" y="367"/>
                  </a:lnTo>
                  <a:lnTo>
                    <a:pt x="2397" y="388"/>
                  </a:lnTo>
                  <a:lnTo>
                    <a:pt x="2404" y="411"/>
                  </a:lnTo>
                  <a:lnTo>
                    <a:pt x="2407" y="436"/>
                  </a:lnTo>
                  <a:lnTo>
                    <a:pt x="2404" y="464"/>
                  </a:lnTo>
                  <a:lnTo>
                    <a:pt x="2395" y="494"/>
                  </a:lnTo>
                  <a:lnTo>
                    <a:pt x="2381" y="524"/>
                  </a:lnTo>
                  <a:lnTo>
                    <a:pt x="2359" y="555"/>
                  </a:lnTo>
                  <a:lnTo>
                    <a:pt x="2330" y="586"/>
                  </a:lnTo>
                  <a:lnTo>
                    <a:pt x="2314" y="600"/>
                  </a:lnTo>
                  <a:lnTo>
                    <a:pt x="2293" y="617"/>
                  </a:lnTo>
                  <a:lnTo>
                    <a:pt x="2269" y="635"/>
                  </a:lnTo>
                  <a:lnTo>
                    <a:pt x="2240" y="656"/>
                  </a:lnTo>
                  <a:lnTo>
                    <a:pt x="2208" y="678"/>
                  </a:lnTo>
                  <a:lnTo>
                    <a:pt x="2172" y="701"/>
                  </a:lnTo>
                  <a:lnTo>
                    <a:pt x="2135" y="726"/>
                  </a:lnTo>
                  <a:lnTo>
                    <a:pt x="2095" y="750"/>
                  </a:lnTo>
                  <a:lnTo>
                    <a:pt x="2052" y="776"/>
                  </a:lnTo>
                  <a:lnTo>
                    <a:pt x="2009" y="802"/>
                  </a:lnTo>
                  <a:lnTo>
                    <a:pt x="1965" y="829"/>
                  </a:lnTo>
                  <a:lnTo>
                    <a:pt x="1919" y="854"/>
                  </a:lnTo>
                  <a:lnTo>
                    <a:pt x="1873" y="879"/>
                  </a:lnTo>
                  <a:lnTo>
                    <a:pt x="1828" y="904"/>
                  </a:lnTo>
                  <a:lnTo>
                    <a:pt x="1782" y="928"/>
                  </a:lnTo>
                  <a:lnTo>
                    <a:pt x="1739" y="950"/>
                  </a:lnTo>
                  <a:lnTo>
                    <a:pt x="1696" y="971"/>
                  </a:lnTo>
                  <a:lnTo>
                    <a:pt x="1655" y="991"/>
                  </a:lnTo>
                  <a:lnTo>
                    <a:pt x="1615" y="1009"/>
                  </a:lnTo>
                  <a:lnTo>
                    <a:pt x="1579" y="1024"/>
                  </a:lnTo>
                  <a:lnTo>
                    <a:pt x="1545" y="1037"/>
                  </a:lnTo>
                  <a:lnTo>
                    <a:pt x="1515" y="1047"/>
                  </a:lnTo>
                  <a:lnTo>
                    <a:pt x="1487" y="1054"/>
                  </a:lnTo>
                  <a:lnTo>
                    <a:pt x="1469" y="1057"/>
                  </a:lnTo>
                  <a:lnTo>
                    <a:pt x="1446" y="1058"/>
                  </a:lnTo>
                  <a:lnTo>
                    <a:pt x="1417" y="1058"/>
                  </a:lnTo>
                  <a:lnTo>
                    <a:pt x="1383" y="1056"/>
                  </a:lnTo>
                  <a:lnTo>
                    <a:pt x="1344" y="1053"/>
                  </a:lnTo>
                  <a:lnTo>
                    <a:pt x="1301" y="1049"/>
                  </a:lnTo>
                  <a:lnTo>
                    <a:pt x="1255" y="1044"/>
                  </a:lnTo>
                  <a:lnTo>
                    <a:pt x="1205" y="1038"/>
                  </a:lnTo>
                  <a:lnTo>
                    <a:pt x="1153" y="1032"/>
                  </a:lnTo>
                  <a:lnTo>
                    <a:pt x="1099" y="1024"/>
                  </a:lnTo>
                  <a:lnTo>
                    <a:pt x="1042" y="1016"/>
                  </a:lnTo>
                  <a:lnTo>
                    <a:pt x="984" y="1008"/>
                  </a:lnTo>
                  <a:lnTo>
                    <a:pt x="925" y="999"/>
                  </a:lnTo>
                  <a:lnTo>
                    <a:pt x="867" y="990"/>
                  </a:lnTo>
                  <a:lnTo>
                    <a:pt x="807" y="979"/>
                  </a:lnTo>
                  <a:lnTo>
                    <a:pt x="749" y="970"/>
                  </a:lnTo>
                  <a:lnTo>
                    <a:pt x="692" y="960"/>
                  </a:lnTo>
                  <a:lnTo>
                    <a:pt x="636" y="950"/>
                  </a:lnTo>
                  <a:lnTo>
                    <a:pt x="582" y="941"/>
                  </a:lnTo>
                  <a:lnTo>
                    <a:pt x="530" y="932"/>
                  </a:lnTo>
                  <a:lnTo>
                    <a:pt x="482" y="923"/>
                  </a:lnTo>
                  <a:lnTo>
                    <a:pt x="437" y="915"/>
                  </a:lnTo>
                  <a:lnTo>
                    <a:pt x="395" y="907"/>
                  </a:lnTo>
                  <a:lnTo>
                    <a:pt x="358" y="900"/>
                  </a:lnTo>
                  <a:lnTo>
                    <a:pt x="326" y="894"/>
                  </a:lnTo>
                  <a:lnTo>
                    <a:pt x="299" y="889"/>
                  </a:lnTo>
                  <a:lnTo>
                    <a:pt x="278" y="885"/>
                  </a:lnTo>
                  <a:lnTo>
                    <a:pt x="262" y="881"/>
                  </a:lnTo>
                  <a:lnTo>
                    <a:pt x="235" y="878"/>
                  </a:lnTo>
                  <a:lnTo>
                    <a:pt x="207" y="881"/>
                  </a:lnTo>
                  <a:lnTo>
                    <a:pt x="180" y="888"/>
                  </a:lnTo>
                  <a:lnTo>
                    <a:pt x="154" y="899"/>
                  </a:lnTo>
                  <a:lnTo>
                    <a:pt x="128" y="913"/>
                  </a:lnTo>
                  <a:lnTo>
                    <a:pt x="102" y="929"/>
                  </a:lnTo>
                  <a:lnTo>
                    <a:pt x="78" y="946"/>
                  </a:lnTo>
                  <a:lnTo>
                    <a:pt x="57" y="964"/>
                  </a:lnTo>
                  <a:lnTo>
                    <a:pt x="44" y="973"/>
                  </a:lnTo>
                  <a:lnTo>
                    <a:pt x="33" y="978"/>
                  </a:lnTo>
                  <a:lnTo>
                    <a:pt x="25" y="979"/>
                  </a:lnTo>
                  <a:lnTo>
                    <a:pt x="18" y="977"/>
                  </a:lnTo>
                  <a:lnTo>
                    <a:pt x="12" y="973"/>
                  </a:lnTo>
                  <a:lnTo>
                    <a:pt x="8" y="968"/>
                  </a:lnTo>
                  <a:lnTo>
                    <a:pt x="5" y="961"/>
                  </a:lnTo>
                  <a:lnTo>
                    <a:pt x="2" y="955"/>
                  </a:lnTo>
                  <a:lnTo>
                    <a:pt x="1" y="949"/>
                  </a:lnTo>
                  <a:lnTo>
                    <a:pt x="1" y="944"/>
                  </a:lnTo>
                  <a:lnTo>
                    <a:pt x="0" y="942"/>
                  </a:lnTo>
                  <a:lnTo>
                    <a:pt x="4" y="889"/>
                  </a:lnTo>
                  <a:lnTo>
                    <a:pt x="8" y="830"/>
                  </a:lnTo>
                  <a:lnTo>
                    <a:pt x="12" y="766"/>
                  </a:lnTo>
                  <a:lnTo>
                    <a:pt x="16" y="698"/>
                  </a:lnTo>
                  <a:lnTo>
                    <a:pt x="21" y="628"/>
                  </a:lnTo>
                  <a:lnTo>
                    <a:pt x="25" y="557"/>
                  </a:lnTo>
                  <a:lnTo>
                    <a:pt x="30" y="485"/>
                  </a:lnTo>
                  <a:lnTo>
                    <a:pt x="34" y="414"/>
                  </a:lnTo>
                  <a:lnTo>
                    <a:pt x="39" y="345"/>
                  </a:lnTo>
                  <a:lnTo>
                    <a:pt x="43" y="279"/>
                  </a:lnTo>
                  <a:lnTo>
                    <a:pt x="47" y="217"/>
                  </a:lnTo>
                  <a:lnTo>
                    <a:pt x="50" y="161"/>
                  </a:lnTo>
                  <a:lnTo>
                    <a:pt x="54" y="110"/>
                  </a:lnTo>
                  <a:lnTo>
                    <a:pt x="56" y="96"/>
                  </a:lnTo>
                  <a:lnTo>
                    <a:pt x="60" y="85"/>
                  </a:lnTo>
                  <a:lnTo>
                    <a:pt x="67" y="77"/>
                  </a:lnTo>
                  <a:lnTo>
                    <a:pt x="76" y="72"/>
                  </a:lnTo>
                  <a:lnTo>
                    <a:pt x="87" y="68"/>
                  </a:lnTo>
                  <a:lnTo>
                    <a:pt x="99" y="65"/>
                  </a:lnTo>
                  <a:lnTo>
                    <a:pt x="114" y="63"/>
                  </a:lnTo>
                  <a:lnTo>
                    <a:pt x="131" y="60"/>
                  </a:lnTo>
                  <a:lnTo>
                    <a:pt x="164" y="55"/>
                  </a:lnTo>
                  <a:lnTo>
                    <a:pt x="201" y="49"/>
                  </a:lnTo>
                  <a:lnTo>
                    <a:pt x="241" y="43"/>
                  </a:lnTo>
                  <a:lnTo>
                    <a:pt x="285" y="36"/>
                  </a:lnTo>
                  <a:lnTo>
                    <a:pt x="329" y="30"/>
                  </a:lnTo>
                  <a:lnTo>
                    <a:pt x="375" y="24"/>
                  </a:lnTo>
                  <a:lnTo>
                    <a:pt x="421" y="18"/>
                  </a:lnTo>
                  <a:lnTo>
                    <a:pt x="466" y="13"/>
                  </a:lnTo>
                  <a:lnTo>
                    <a:pt x="509" y="8"/>
                  </a:lnTo>
                  <a:lnTo>
                    <a:pt x="550" y="4"/>
                  </a:lnTo>
                  <a:lnTo>
                    <a:pt x="587" y="2"/>
                  </a:lnTo>
                  <a:lnTo>
                    <a:pt x="621" y="0"/>
                  </a:lnTo>
                  <a:lnTo>
                    <a:pt x="6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Eras Demi ITC" panose="020B08050305040208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 188"/>
            <p:cNvSpPr>
              <a:spLocks noEditPoints="1"/>
            </p:cNvSpPr>
            <p:nvPr/>
          </p:nvSpPr>
          <p:spPr bwMode="auto">
            <a:xfrm>
              <a:off x="977900" y="3617913"/>
              <a:ext cx="201613" cy="260350"/>
            </a:xfrm>
            <a:custGeom>
              <a:avLst/>
              <a:gdLst>
                <a:gd name="T0" fmla="*/ 396 w 764"/>
                <a:gd name="T1" fmla="*/ 588 h 983"/>
                <a:gd name="T2" fmla="*/ 367 w 764"/>
                <a:gd name="T3" fmla="*/ 591 h 983"/>
                <a:gd name="T4" fmla="*/ 340 w 764"/>
                <a:gd name="T5" fmla="*/ 599 h 983"/>
                <a:gd name="T6" fmla="*/ 316 w 764"/>
                <a:gd name="T7" fmla="*/ 612 h 983"/>
                <a:gd name="T8" fmla="*/ 295 w 764"/>
                <a:gd name="T9" fmla="*/ 630 h 983"/>
                <a:gd name="T10" fmla="*/ 278 w 764"/>
                <a:gd name="T11" fmla="*/ 651 h 983"/>
                <a:gd name="T12" fmla="*/ 265 w 764"/>
                <a:gd name="T13" fmla="*/ 674 h 983"/>
                <a:gd name="T14" fmla="*/ 257 w 764"/>
                <a:gd name="T15" fmla="*/ 701 h 983"/>
                <a:gd name="T16" fmla="*/ 254 w 764"/>
                <a:gd name="T17" fmla="*/ 729 h 983"/>
                <a:gd name="T18" fmla="*/ 257 w 764"/>
                <a:gd name="T19" fmla="*/ 757 h 983"/>
                <a:gd name="T20" fmla="*/ 265 w 764"/>
                <a:gd name="T21" fmla="*/ 784 h 983"/>
                <a:gd name="T22" fmla="*/ 278 w 764"/>
                <a:gd name="T23" fmla="*/ 809 h 983"/>
                <a:gd name="T24" fmla="*/ 295 w 764"/>
                <a:gd name="T25" fmla="*/ 830 h 983"/>
                <a:gd name="T26" fmla="*/ 316 w 764"/>
                <a:gd name="T27" fmla="*/ 847 h 983"/>
                <a:gd name="T28" fmla="*/ 340 w 764"/>
                <a:gd name="T29" fmla="*/ 860 h 983"/>
                <a:gd name="T30" fmla="*/ 367 w 764"/>
                <a:gd name="T31" fmla="*/ 868 h 983"/>
                <a:gd name="T32" fmla="*/ 396 w 764"/>
                <a:gd name="T33" fmla="*/ 871 h 983"/>
                <a:gd name="T34" fmla="*/ 424 w 764"/>
                <a:gd name="T35" fmla="*/ 868 h 983"/>
                <a:gd name="T36" fmla="*/ 450 w 764"/>
                <a:gd name="T37" fmla="*/ 860 h 983"/>
                <a:gd name="T38" fmla="*/ 474 w 764"/>
                <a:gd name="T39" fmla="*/ 847 h 983"/>
                <a:gd name="T40" fmla="*/ 496 w 764"/>
                <a:gd name="T41" fmla="*/ 830 h 983"/>
                <a:gd name="T42" fmla="*/ 513 w 764"/>
                <a:gd name="T43" fmla="*/ 809 h 983"/>
                <a:gd name="T44" fmla="*/ 526 w 764"/>
                <a:gd name="T45" fmla="*/ 784 h 983"/>
                <a:gd name="T46" fmla="*/ 534 w 764"/>
                <a:gd name="T47" fmla="*/ 757 h 983"/>
                <a:gd name="T48" fmla="*/ 537 w 764"/>
                <a:gd name="T49" fmla="*/ 729 h 983"/>
                <a:gd name="T50" fmla="*/ 534 w 764"/>
                <a:gd name="T51" fmla="*/ 701 h 983"/>
                <a:gd name="T52" fmla="*/ 526 w 764"/>
                <a:gd name="T53" fmla="*/ 674 h 983"/>
                <a:gd name="T54" fmla="*/ 513 w 764"/>
                <a:gd name="T55" fmla="*/ 651 h 983"/>
                <a:gd name="T56" fmla="*/ 496 w 764"/>
                <a:gd name="T57" fmla="*/ 630 h 983"/>
                <a:gd name="T58" fmla="*/ 474 w 764"/>
                <a:gd name="T59" fmla="*/ 612 h 983"/>
                <a:gd name="T60" fmla="*/ 450 w 764"/>
                <a:gd name="T61" fmla="*/ 599 h 983"/>
                <a:gd name="T62" fmla="*/ 424 w 764"/>
                <a:gd name="T63" fmla="*/ 591 h 983"/>
                <a:gd name="T64" fmla="*/ 396 w 764"/>
                <a:gd name="T65" fmla="*/ 588 h 983"/>
                <a:gd name="T66" fmla="*/ 185 w 764"/>
                <a:gd name="T67" fmla="*/ 0 h 983"/>
                <a:gd name="T68" fmla="*/ 697 w 764"/>
                <a:gd name="T69" fmla="*/ 25 h 983"/>
                <a:gd name="T70" fmla="*/ 716 w 764"/>
                <a:gd name="T71" fmla="*/ 29 h 983"/>
                <a:gd name="T72" fmla="*/ 732 w 764"/>
                <a:gd name="T73" fmla="*/ 37 h 983"/>
                <a:gd name="T74" fmla="*/ 746 w 764"/>
                <a:gd name="T75" fmla="*/ 49 h 983"/>
                <a:gd name="T76" fmla="*/ 756 w 764"/>
                <a:gd name="T77" fmla="*/ 64 h 983"/>
                <a:gd name="T78" fmla="*/ 763 w 764"/>
                <a:gd name="T79" fmla="*/ 81 h 983"/>
                <a:gd name="T80" fmla="*/ 764 w 764"/>
                <a:gd name="T81" fmla="*/ 100 h 983"/>
                <a:gd name="T82" fmla="*/ 701 w 764"/>
                <a:gd name="T83" fmla="*/ 913 h 983"/>
                <a:gd name="T84" fmla="*/ 697 w 764"/>
                <a:gd name="T85" fmla="*/ 932 h 983"/>
                <a:gd name="T86" fmla="*/ 688 w 764"/>
                <a:gd name="T87" fmla="*/ 949 h 983"/>
                <a:gd name="T88" fmla="*/ 676 w 764"/>
                <a:gd name="T89" fmla="*/ 964 h 983"/>
                <a:gd name="T90" fmla="*/ 661 w 764"/>
                <a:gd name="T91" fmla="*/ 974 h 983"/>
                <a:gd name="T92" fmla="*/ 643 w 764"/>
                <a:gd name="T93" fmla="*/ 981 h 983"/>
                <a:gd name="T94" fmla="*/ 624 w 764"/>
                <a:gd name="T95" fmla="*/ 983 h 983"/>
                <a:gd name="T96" fmla="*/ 56 w 764"/>
                <a:gd name="T97" fmla="*/ 983 h 983"/>
                <a:gd name="T98" fmla="*/ 38 w 764"/>
                <a:gd name="T99" fmla="*/ 980 h 983"/>
                <a:gd name="T100" fmla="*/ 22 w 764"/>
                <a:gd name="T101" fmla="*/ 972 h 983"/>
                <a:gd name="T102" fmla="*/ 11 w 764"/>
                <a:gd name="T103" fmla="*/ 961 h 983"/>
                <a:gd name="T104" fmla="*/ 3 w 764"/>
                <a:gd name="T105" fmla="*/ 945 h 983"/>
                <a:gd name="T106" fmla="*/ 0 w 764"/>
                <a:gd name="T107" fmla="*/ 928 h 983"/>
                <a:gd name="T108" fmla="*/ 2 w 764"/>
                <a:gd name="T109" fmla="*/ 910 h 983"/>
                <a:gd name="T110" fmla="*/ 96 w 764"/>
                <a:gd name="T111" fmla="*/ 66 h 983"/>
                <a:gd name="T112" fmla="*/ 103 w 764"/>
                <a:gd name="T113" fmla="*/ 48 h 983"/>
                <a:gd name="T114" fmla="*/ 114 w 764"/>
                <a:gd name="T115" fmla="*/ 32 h 983"/>
                <a:gd name="T116" fmla="*/ 129 w 764"/>
                <a:gd name="T117" fmla="*/ 18 h 983"/>
                <a:gd name="T118" fmla="*/ 146 w 764"/>
                <a:gd name="T119" fmla="*/ 8 h 983"/>
                <a:gd name="T120" fmla="*/ 165 w 764"/>
                <a:gd name="T121" fmla="*/ 2 h 983"/>
                <a:gd name="T122" fmla="*/ 185 w 764"/>
                <a:gd name="T123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4" h="983">
                  <a:moveTo>
                    <a:pt x="396" y="588"/>
                  </a:moveTo>
                  <a:lnTo>
                    <a:pt x="367" y="591"/>
                  </a:lnTo>
                  <a:lnTo>
                    <a:pt x="340" y="599"/>
                  </a:lnTo>
                  <a:lnTo>
                    <a:pt x="316" y="612"/>
                  </a:lnTo>
                  <a:lnTo>
                    <a:pt x="295" y="630"/>
                  </a:lnTo>
                  <a:lnTo>
                    <a:pt x="278" y="651"/>
                  </a:lnTo>
                  <a:lnTo>
                    <a:pt x="265" y="674"/>
                  </a:lnTo>
                  <a:lnTo>
                    <a:pt x="257" y="701"/>
                  </a:lnTo>
                  <a:lnTo>
                    <a:pt x="254" y="729"/>
                  </a:lnTo>
                  <a:lnTo>
                    <a:pt x="257" y="757"/>
                  </a:lnTo>
                  <a:lnTo>
                    <a:pt x="265" y="784"/>
                  </a:lnTo>
                  <a:lnTo>
                    <a:pt x="278" y="809"/>
                  </a:lnTo>
                  <a:lnTo>
                    <a:pt x="295" y="830"/>
                  </a:lnTo>
                  <a:lnTo>
                    <a:pt x="316" y="847"/>
                  </a:lnTo>
                  <a:lnTo>
                    <a:pt x="340" y="860"/>
                  </a:lnTo>
                  <a:lnTo>
                    <a:pt x="367" y="868"/>
                  </a:lnTo>
                  <a:lnTo>
                    <a:pt x="396" y="871"/>
                  </a:lnTo>
                  <a:lnTo>
                    <a:pt x="424" y="868"/>
                  </a:lnTo>
                  <a:lnTo>
                    <a:pt x="450" y="860"/>
                  </a:lnTo>
                  <a:lnTo>
                    <a:pt x="474" y="847"/>
                  </a:lnTo>
                  <a:lnTo>
                    <a:pt x="496" y="830"/>
                  </a:lnTo>
                  <a:lnTo>
                    <a:pt x="513" y="809"/>
                  </a:lnTo>
                  <a:lnTo>
                    <a:pt x="526" y="784"/>
                  </a:lnTo>
                  <a:lnTo>
                    <a:pt x="534" y="757"/>
                  </a:lnTo>
                  <a:lnTo>
                    <a:pt x="537" y="729"/>
                  </a:lnTo>
                  <a:lnTo>
                    <a:pt x="534" y="701"/>
                  </a:lnTo>
                  <a:lnTo>
                    <a:pt x="526" y="674"/>
                  </a:lnTo>
                  <a:lnTo>
                    <a:pt x="513" y="651"/>
                  </a:lnTo>
                  <a:lnTo>
                    <a:pt x="496" y="630"/>
                  </a:lnTo>
                  <a:lnTo>
                    <a:pt x="474" y="612"/>
                  </a:lnTo>
                  <a:lnTo>
                    <a:pt x="450" y="599"/>
                  </a:lnTo>
                  <a:lnTo>
                    <a:pt x="424" y="591"/>
                  </a:lnTo>
                  <a:lnTo>
                    <a:pt x="396" y="588"/>
                  </a:lnTo>
                  <a:close/>
                  <a:moveTo>
                    <a:pt x="185" y="0"/>
                  </a:moveTo>
                  <a:lnTo>
                    <a:pt x="697" y="25"/>
                  </a:lnTo>
                  <a:lnTo>
                    <a:pt x="716" y="29"/>
                  </a:lnTo>
                  <a:lnTo>
                    <a:pt x="732" y="37"/>
                  </a:lnTo>
                  <a:lnTo>
                    <a:pt x="746" y="49"/>
                  </a:lnTo>
                  <a:lnTo>
                    <a:pt x="756" y="64"/>
                  </a:lnTo>
                  <a:lnTo>
                    <a:pt x="763" y="81"/>
                  </a:lnTo>
                  <a:lnTo>
                    <a:pt x="764" y="100"/>
                  </a:lnTo>
                  <a:lnTo>
                    <a:pt x="701" y="913"/>
                  </a:lnTo>
                  <a:lnTo>
                    <a:pt x="697" y="932"/>
                  </a:lnTo>
                  <a:lnTo>
                    <a:pt x="688" y="949"/>
                  </a:lnTo>
                  <a:lnTo>
                    <a:pt x="676" y="964"/>
                  </a:lnTo>
                  <a:lnTo>
                    <a:pt x="661" y="974"/>
                  </a:lnTo>
                  <a:lnTo>
                    <a:pt x="643" y="981"/>
                  </a:lnTo>
                  <a:lnTo>
                    <a:pt x="624" y="983"/>
                  </a:lnTo>
                  <a:lnTo>
                    <a:pt x="56" y="983"/>
                  </a:lnTo>
                  <a:lnTo>
                    <a:pt x="38" y="980"/>
                  </a:lnTo>
                  <a:lnTo>
                    <a:pt x="22" y="972"/>
                  </a:lnTo>
                  <a:lnTo>
                    <a:pt x="11" y="961"/>
                  </a:lnTo>
                  <a:lnTo>
                    <a:pt x="3" y="945"/>
                  </a:lnTo>
                  <a:lnTo>
                    <a:pt x="0" y="928"/>
                  </a:lnTo>
                  <a:lnTo>
                    <a:pt x="2" y="910"/>
                  </a:lnTo>
                  <a:lnTo>
                    <a:pt x="96" y="66"/>
                  </a:lnTo>
                  <a:lnTo>
                    <a:pt x="103" y="48"/>
                  </a:lnTo>
                  <a:lnTo>
                    <a:pt x="114" y="32"/>
                  </a:lnTo>
                  <a:lnTo>
                    <a:pt x="129" y="18"/>
                  </a:lnTo>
                  <a:lnTo>
                    <a:pt x="146" y="8"/>
                  </a:lnTo>
                  <a:lnTo>
                    <a:pt x="165" y="2"/>
                  </a:lnTo>
                  <a:lnTo>
                    <a:pt x="1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Eras Demi ITC" panose="020B08050305040208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5" name="Oval 64"/>
          <p:cNvSpPr/>
          <p:nvPr/>
        </p:nvSpPr>
        <p:spPr>
          <a:xfrm>
            <a:off x="7069122" y="4441504"/>
            <a:ext cx="2154659" cy="215465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2800" b="1" dirty="0">
                <a:latin typeface="Eras Demi ITC" panose="020B08050305040208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66" name="Freeform 5"/>
          <p:cNvSpPr>
            <a:spLocks/>
          </p:cNvSpPr>
          <p:nvPr/>
        </p:nvSpPr>
        <p:spPr bwMode="auto">
          <a:xfrm>
            <a:off x="7209643" y="4861020"/>
            <a:ext cx="1873617" cy="1597755"/>
          </a:xfrm>
          <a:custGeom>
            <a:avLst/>
            <a:gdLst>
              <a:gd name="T0" fmla="*/ 1816 w 2128"/>
              <a:gd name="T1" fmla="*/ 0 h 1816"/>
              <a:gd name="T2" fmla="*/ 1532 w 2128"/>
              <a:gd name="T3" fmla="*/ 520 h 1816"/>
              <a:gd name="T4" fmla="*/ 596 w 2128"/>
              <a:gd name="T5" fmla="*/ 520 h 1816"/>
              <a:gd name="T6" fmla="*/ 312 w 2128"/>
              <a:gd name="T7" fmla="*/ 0 h 1816"/>
              <a:gd name="T8" fmla="*/ 0 w 2128"/>
              <a:gd name="T9" fmla="*/ 752 h 1816"/>
              <a:gd name="T10" fmla="*/ 1064 w 2128"/>
              <a:gd name="T11" fmla="*/ 1816 h 1816"/>
              <a:gd name="T12" fmla="*/ 2128 w 2128"/>
              <a:gd name="T13" fmla="*/ 752 h 1816"/>
              <a:gd name="T14" fmla="*/ 1816 w 2128"/>
              <a:gd name="T15" fmla="*/ 0 h 1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28" h="1816">
                <a:moveTo>
                  <a:pt x="1816" y="0"/>
                </a:moveTo>
                <a:cubicBezTo>
                  <a:pt x="1532" y="520"/>
                  <a:pt x="1532" y="520"/>
                  <a:pt x="1532" y="520"/>
                </a:cubicBezTo>
                <a:cubicBezTo>
                  <a:pt x="596" y="520"/>
                  <a:pt x="596" y="520"/>
                  <a:pt x="596" y="520"/>
                </a:cubicBezTo>
                <a:cubicBezTo>
                  <a:pt x="312" y="0"/>
                  <a:pt x="312" y="0"/>
                  <a:pt x="312" y="0"/>
                </a:cubicBezTo>
                <a:cubicBezTo>
                  <a:pt x="119" y="192"/>
                  <a:pt x="0" y="458"/>
                  <a:pt x="0" y="752"/>
                </a:cubicBezTo>
                <a:cubicBezTo>
                  <a:pt x="0" y="1340"/>
                  <a:pt x="476" y="1816"/>
                  <a:pt x="1064" y="1816"/>
                </a:cubicBezTo>
                <a:cubicBezTo>
                  <a:pt x="1652" y="1816"/>
                  <a:pt x="2128" y="1340"/>
                  <a:pt x="2128" y="752"/>
                </a:cubicBezTo>
                <a:cubicBezTo>
                  <a:pt x="2128" y="458"/>
                  <a:pt x="2009" y="192"/>
                  <a:pt x="1816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Eras Demi ITC" panose="020B08050305040208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7775457" y="5553062"/>
            <a:ext cx="741989" cy="712585"/>
            <a:chOff x="890588" y="2374900"/>
            <a:chExt cx="681038" cy="654050"/>
          </a:xfrm>
          <a:solidFill>
            <a:schemeClr val="accent3">
              <a:lumMod val="75000"/>
            </a:schemeClr>
          </a:solidFill>
        </p:grpSpPr>
        <p:sp>
          <p:nvSpPr>
            <p:cNvPr id="68" name="Freeform 175"/>
            <p:cNvSpPr>
              <a:spLocks/>
            </p:cNvSpPr>
            <p:nvPr/>
          </p:nvSpPr>
          <p:spPr bwMode="auto">
            <a:xfrm>
              <a:off x="989013" y="2462213"/>
              <a:ext cx="157163" cy="152400"/>
            </a:xfrm>
            <a:custGeom>
              <a:avLst/>
              <a:gdLst>
                <a:gd name="T0" fmla="*/ 311 w 791"/>
                <a:gd name="T1" fmla="*/ 0 h 769"/>
                <a:gd name="T2" fmla="*/ 353 w 791"/>
                <a:gd name="T3" fmla="*/ 3 h 769"/>
                <a:gd name="T4" fmla="*/ 393 w 791"/>
                <a:gd name="T5" fmla="*/ 11 h 769"/>
                <a:gd name="T6" fmla="*/ 431 w 791"/>
                <a:gd name="T7" fmla="*/ 24 h 769"/>
                <a:gd name="T8" fmla="*/ 467 w 791"/>
                <a:gd name="T9" fmla="*/ 42 h 769"/>
                <a:gd name="T10" fmla="*/ 500 w 791"/>
                <a:gd name="T11" fmla="*/ 64 h 769"/>
                <a:gd name="T12" fmla="*/ 530 w 791"/>
                <a:gd name="T13" fmla="*/ 90 h 769"/>
                <a:gd name="T14" fmla="*/ 556 w 791"/>
                <a:gd name="T15" fmla="*/ 121 h 769"/>
                <a:gd name="T16" fmla="*/ 578 w 791"/>
                <a:gd name="T17" fmla="*/ 153 h 769"/>
                <a:gd name="T18" fmla="*/ 596 w 791"/>
                <a:gd name="T19" fmla="*/ 189 h 769"/>
                <a:gd name="T20" fmla="*/ 610 w 791"/>
                <a:gd name="T21" fmla="*/ 227 h 769"/>
                <a:gd name="T22" fmla="*/ 618 w 791"/>
                <a:gd name="T23" fmla="*/ 268 h 769"/>
                <a:gd name="T24" fmla="*/ 620 w 791"/>
                <a:gd name="T25" fmla="*/ 310 h 769"/>
                <a:gd name="T26" fmla="*/ 618 w 791"/>
                <a:gd name="T27" fmla="*/ 350 h 769"/>
                <a:gd name="T28" fmla="*/ 610 w 791"/>
                <a:gd name="T29" fmla="*/ 388 h 769"/>
                <a:gd name="T30" fmla="*/ 597 w 791"/>
                <a:gd name="T31" fmla="*/ 424 h 769"/>
                <a:gd name="T32" fmla="*/ 581 w 791"/>
                <a:gd name="T33" fmla="*/ 458 h 769"/>
                <a:gd name="T34" fmla="*/ 791 w 791"/>
                <a:gd name="T35" fmla="*/ 656 h 769"/>
                <a:gd name="T36" fmla="*/ 752 w 791"/>
                <a:gd name="T37" fmla="*/ 691 h 769"/>
                <a:gd name="T38" fmla="*/ 716 w 791"/>
                <a:gd name="T39" fmla="*/ 729 h 769"/>
                <a:gd name="T40" fmla="*/ 683 w 791"/>
                <a:gd name="T41" fmla="*/ 769 h 769"/>
                <a:gd name="T42" fmla="*/ 474 w 791"/>
                <a:gd name="T43" fmla="*/ 572 h 769"/>
                <a:gd name="T44" fmla="*/ 437 w 791"/>
                <a:gd name="T45" fmla="*/ 592 h 769"/>
                <a:gd name="T46" fmla="*/ 397 w 791"/>
                <a:gd name="T47" fmla="*/ 607 h 769"/>
                <a:gd name="T48" fmla="*/ 355 w 791"/>
                <a:gd name="T49" fmla="*/ 616 h 769"/>
                <a:gd name="T50" fmla="*/ 311 w 791"/>
                <a:gd name="T51" fmla="*/ 619 h 769"/>
                <a:gd name="T52" fmla="*/ 269 w 791"/>
                <a:gd name="T53" fmla="*/ 617 h 769"/>
                <a:gd name="T54" fmla="*/ 228 w 791"/>
                <a:gd name="T55" fmla="*/ 609 h 769"/>
                <a:gd name="T56" fmla="*/ 190 w 791"/>
                <a:gd name="T57" fmla="*/ 595 h 769"/>
                <a:gd name="T58" fmla="*/ 154 w 791"/>
                <a:gd name="T59" fmla="*/ 577 h 769"/>
                <a:gd name="T60" fmla="*/ 120 w 791"/>
                <a:gd name="T61" fmla="*/ 555 h 769"/>
                <a:gd name="T62" fmla="*/ 91 w 791"/>
                <a:gd name="T63" fmla="*/ 529 h 769"/>
                <a:gd name="T64" fmla="*/ 65 w 791"/>
                <a:gd name="T65" fmla="*/ 500 h 769"/>
                <a:gd name="T66" fmla="*/ 43 w 791"/>
                <a:gd name="T67" fmla="*/ 466 h 769"/>
                <a:gd name="T68" fmla="*/ 25 w 791"/>
                <a:gd name="T69" fmla="*/ 430 h 769"/>
                <a:gd name="T70" fmla="*/ 11 w 791"/>
                <a:gd name="T71" fmla="*/ 392 h 769"/>
                <a:gd name="T72" fmla="*/ 4 w 791"/>
                <a:gd name="T73" fmla="*/ 352 h 769"/>
                <a:gd name="T74" fmla="*/ 0 w 791"/>
                <a:gd name="T75" fmla="*/ 310 h 769"/>
                <a:gd name="T76" fmla="*/ 4 w 791"/>
                <a:gd name="T77" fmla="*/ 268 h 769"/>
                <a:gd name="T78" fmla="*/ 11 w 791"/>
                <a:gd name="T79" fmla="*/ 227 h 769"/>
                <a:gd name="T80" fmla="*/ 25 w 791"/>
                <a:gd name="T81" fmla="*/ 189 h 769"/>
                <a:gd name="T82" fmla="*/ 43 w 791"/>
                <a:gd name="T83" fmla="*/ 153 h 769"/>
                <a:gd name="T84" fmla="*/ 65 w 791"/>
                <a:gd name="T85" fmla="*/ 121 h 769"/>
                <a:gd name="T86" fmla="*/ 91 w 791"/>
                <a:gd name="T87" fmla="*/ 90 h 769"/>
                <a:gd name="T88" fmla="*/ 120 w 791"/>
                <a:gd name="T89" fmla="*/ 64 h 769"/>
                <a:gd name="T90" fmla="*/ 154 w 791"/>
                <a:gd name="T91" fmla="*/ 42 h 769"/>
                <a:gd name="T92" fmla="*/ 190 w 791"/>
                <a:gd name="T93" fmla="*/ 24 h 769"/>
                <a:gd name="T94" fmla="*/ 228 w 791"/>
                <a:gd name="T95" fmla="*/ 11 h 769"/>
                <a:gd name="T96" fmla="*/ 269 w 791"/>
                <a:gd name="T97" fmla="*/ 3 h 769"/>
                <a:gd name="T98" fmla="*/ 311 w 791"/>
                <a:gd name="T99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1" h="769">
                  <a:moveTo>
                    <a:pt x="311" y="0"/>
                  </a:moveTo>
                  <a:lnTo>
                    <a:pt x="353" y="3"/>
                  </a:lnTo>
                  <a:lnTo>
                    <a:pt x="393" y="11"/>
                  </a:lnTo>
                  <a:lnTo>
                    <a:pt x="431" y="24"/>
                  </a:lnTo>
                  <a:lnTo>
                    <a:pt x="467" y="42"/>
                  </a:lnTo>
                  <a:lnTo>
                    <a:pt x="500" y="64"/>
                  </a:lnTo>
                  <a:lnTo>
                    <a:pt x="530" y="90"/>
                  </a:lnTo>
                  <a:lnTo>
                    <a:pt x="556" y="121"/>
                  </a:lnTo>
                  <a:lnTo>
                    <a:pt x="578" y="153"/>
                  </a:lnTo>
                  <a:lnTo>
                    <a:pt x="596" y="189"/>
                  </a:lnTo>
                  <a:lnTo>
                    <a:pt x="610" y="227"/>
                  </a:lnTo>
                  <a:lnTo>
                    <a:pt x="618" y="268"/>
                  </a:lnTo>
                  <a:lnTo>
                    <a:pt x="620" y="310"/>
                  </a:lnTo>
                  <a:lnTo>
                    <a:pt x="618" y="350"/>
                  </a:lnTo>
                  <a:lnTo>
                    <a:pt x="610" y="388"/>
                  </a:lnTo>
                  <a:lnTo>
                    <a:pt x="597" y="424"/>
                  </a:lnTo>
                  <a:lnTo>
                    <a:pt x="581" y="458"/>
                  </a:lnTo>
                  <a:lnTo>
                    <a:pt x="791" y="656"/>
                  </a:lnTo>
                  <a:lnTo>
                    <a:pt x="752" y="691"/>
                  </a:lnTo>
                  <a:lnTo>
                    <a:pt x="716" y="729"/>
                  </a:lnTo>
                  <a:lnTo>
                    <a:pt x="683" y="769"/>
                  </a:lnTo>
                  <a:lnTo>
                    <a:pt x="474" y="572"/>
                  </a:lnTo>
                  <a:lnTo>
                    <a:pt x="437" y="592"/>
                  </a:lnTo>
                  <a:lnTo>
                    <a:pt x="397" y="607"/>
                  </a:lnTo>
                  <a:lnTo>
                    <a:pt x="355" y="616"/>
                  </a:lnTo>
                  <a:lnTo>
                    <a:pt x="311" y="619"/>
                  </a:lnTo>
                  <a:lnTo>
                    <a:pt x="269" y="617"/>
                  </a:lnTo>
                  <a:lnTo>
                    <a:pt x="228" y="609"/>
                  </a:lnTo>
                  <a:lnTo>
                    <a:pt x="190" y="595"/>
                  </a:lnTo>
                  <a:lnTo>
                    <a:pt x="154" y="577"/>
                  </a:lnTo>
                  <a:lnTo>
                    <a:pt x="120" y="555"/>
                  </a:lnTo>
                  <a:lnTo>
                    <a:pt x="91" y="529"/>
                  </a:lnTo>
                  <a:lnTo>
                    <a:pt x="65" y="500"/>
                  </a:lnTo>
                  <a:lnTo>
                    <a:pt x="43" y="466"/>
                  </a:lnTo>
                  <a:lnTo>
                    <a:pt x="25" y="430"/>
                  </a:lnTo>
                  <a:lnTo>
                    <a:pt x="11" y="392"/>
                  </a:lnTo>
                  <a:lnTo>
                    <a:pt x="4" y="352"/>
                  </a:lnTo>
                  <a:lnTo>
                    <a:pt x="0" y="310"/>
                  </a:lnTo>
                  <a:lnTo>
                    <a:pt x="4" y="268"/>
                  </a:lnTo>
                  <a:lnTo>
                    <a:pt x="11" y="227"/>
                  </a:lnTo>
                  <a:lnTo>
                    <a:pt x="25" y="189"/>
                  </a:lnTo>
                  <a:lnTo>
                    <a:pt x="43" y="153"/>
                  </a:lnTo>
                  <a:lnTo>
                    <a:pt x="65" y="121"/>
                  </a:lnTo>
                  <a:lnTo>
                    <a:pt x="91" y="90"/>
                  </a:lnTo>
                  <a:lnTo>
                    <a:pt x="120" y="64"/>
                  </a:lnTo>
                  <a:lnTo>
                    <a:pt x="154" y="42"/>
                  </a:lnTo>
                  <a:lnTo>
                    <a:pt x="190" y="24"/>
                  </a:lnTo>
                  <a:lnTo>
                    <a:pt x="228" y="11"/>
                  </a:lnTo>
                  <a:lnTo>
                    <a:pt x="269" y="3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Eras Demi ITC" panose="020B08050305040208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 176"/>
            <p:cNvSpPr>
              <a:spLocks/>
            </p:cNvSpPr>
            <p:nvPr/>
          </p:nvSpPr>
          <p:spPr bwMode="auto">
            <a:xfrm>
              <a:off x="1293813" y="2374900"/>
              <a:ext cx="160338" cy="212725"/>
            </a:xfrm>
            <a:custGeom>
              <a:avLst/>
              <a:gdLst>
                <a:gd name="T0" fmla="*/ 497 w 808"/>
                <a:gd name="T1" fmla="*/ 0 h 1074"/>
                <a:gd name="T2" fmla="*/ 497 w 808"/>
                <a:gd name="T3" fmla="*/ 0 h 1074"/>
                <a:gd name="T4" fmla="*/ 539 w 808"/>
                <a:gd name="T5" fmla="*/ 3 h 1074"/>
                <a:gd name="T6" fmla="*/ 579 w 808"/>
                <a:gd name="T7" fmla="*/ 11 h 1074"/>
                <a:gd name="T8" fmla="*/ 618 w 808"/>
                <a:gd name="T9" fmla="*/ 25 h 1074"/>
                <a:gd name="T10" fmla="*/ 654 w 808"/>
                <a:gd name="T11" fmla="*/ 43 h 1074"/>
                <a:gd name="T12" fmla="*/ 687 w 808"/>
                <a:gd name="T13" fmla="*/ 65 h 1074"/>
                <a:gd name="T14" fmla="*/ 716 w 808"/>
                <a:gd name="T15" fmla="*/ 91 h 1074"/>
                <a:gd name="T16" fmla="*/ 743 w 808"/>
                <a:gd name="T17" fmla="*/ 121 h 1074"/>
                <a:gd name="T18" fmla="*/ 765 w 808"/>
                <a:gd name="T19" fmla="*/ 153 h 1074"/>
                <a:gd name="T20" fmla="*/ 783 w 808"/>
                <a:gd name="T21" fmla="*/ 189 h 1074"/>
                <a:gd name="T22" fmla="*/ 796 w 808"/>
                <a:gd name="T23" fmla="*/ 228 h 1074"/>
                <a:gd name="T24" fmla="*/ 805 w 808"/>
                <a:gd name="T25" fmla="*/ 268 h 1074"/>
                <a:gd name="T26" fmla="*/ 808 w 808"/>
                <a:gd name="T27" fmla="*/ 310 h 1074"/>
                <a:gd name="T28" fmla="*/ 805 w 808"/>
                <a:gd name="T29" fmla="*/ 352 h 1074"/>
                <a:gd name="T30" fmla="*/ 796 w 808"/>
                <a:gd name="T31" fmla="*/ 392 h 1074"/>
                <a:gd name="T32" fmla="*/ 783 w 808"/>
                <a:gd name="T33" fmla="*/ 431 h 1074"/>
                <a:gd name="T34" fmla="*/ 765 w 808"/>
                <a:gd name="T35" fmla="*/ 467 h 1074"/>
                <a:gd name="T36" fmla="*/ 743 w 808"/>
                <a:gd name="T37" fmla="*/ 500 h 1074"/>
                <a:gd name="T38" fmla="*/ 716 w 808"/>
                <a:gd name="T39" fmla="*/ 529 h 1074"/>
                <a:gd name="T40" fmla="*/ 687 w 808"/>
                <a:gd name="T41" fmla="*/ 555 h 1074"/>
                <a:gd name="T42" fmla="*/ 654 w 808"/>
                <a:gd name="T43" fmla="*/ 577 h 1074"/>
                <a:gd name="T44" fmla="*/ 618 w 808"/>
                <a:gd name="T45" fmla="*/ 595 h 1074"/>
                <a:gd name="T46" fmla="*/ 579 w 808"/>
                <a:gd name="T47" fmla="*/ 609 h 1074"/>
                <a:gd name="T48" fmla="*/ 539 w 808"/>
                <a:gd name="T49" fmla="*/ 617 h 1074"/>
                <a:gd name="T50" fmla="*/ 497 w 808"/>
                <a:gd name="T51" fmla="*/ 621 h 1074"/>
                <a:gd name="T52" fmla="*/ 468 w 808"/>
                <a:gd name="T53" fmla="*/ 618 h 1074"/>
                <a:gd name="T54" fmla="*/ 440 w 808"/>
                <a:gd name="T55" fmla="*/ 613 h 1074"/>
                <a:gd name="T56" fmla="*/ 411 w 808"/>
                <a:gd name="T57" fmla="*/ 607 h 1074"/>
                <a:gd name="T58" fmla="*/ 134 w 808"/>
                <a:gd name="T59" fmla="*/ 1074 h 1074"/>
                <a:gd name="T60" fmla="*/ 91 w 808"/>
                <a:gd name="T61" fmla="*/ 1044 h 1074"/>
                <a:gd name="T62" fmla="*/ 47 w 808"/>
                <a:gd name="T63" fmla="*/ 1017 h 1074"/>
                <a:gd name="T64" fmla="*/ 0 w 808"/>
                <a:gd name="T65" fmla="*/ 994 h 1074"/>
                <a:gd name="T66" fmla="*/ 276 w 808"/>
                <a:gd name="T67" fmla="*/ 528 h 1074"/>
                <a:gd name="T68" fmla="*/ 251 w 808"/>
                <a:gd name="T69" fmla="*/ 499 h 1074"/>
                <a:gd name="T70" fmla="*/ 229 w 808"/>
                <a:gd name="T71" fmla="*/ 466 h 1074"/>
                <a:gd name="T72" fmla="*/ 211 w 808"/>
                <a:gd name="T73" fmla="*/ 430 h 1074"/>
                <a:gd name="T74" fmla="*/ 199 w 808"/>
                <a:gd name="T75" fmla="*/ 392 h 1074"/>
                <a:gd name="T76" fmla="*/ 190 w 808"/>
                <a:gd name="T77" fmla="*/ 352 h 1074"/>
                <a:gd name="T78" fmla="*/ 187 w 808"/>
                <a:gd name="T79" fmla="*/ 310 h 1074"/>
                <a:gd name="T80" fmla="*/ 190 w 808"/>
                <a:gd name="T81" fmla="*/ 268 h 1074"/>
                <a:gd name="T82" fmla="*/ 199 w 808"/>
                <a:gd name="T83" fmla="*/ 227 h 1074"/>
                <a:gd name="T84" fmla="*/ 211 w 808"/>
                <a:gd name="T85" fmla="*/ 189 h 1074"/>
                <a:gd name="T86" fmla="*/ 229 w 808"/>
                <a:gd name="T87" fmla="*/ 153 h 1074"/>
                <a:gd name="T88" fmla="*/ 252 w 808"/>
                <a:gd name="T89" fmla="*/ 121 h 1074"/>
                <a:gd name="T90" fmla="*/ 278 w 808"/>
                <a:gd name="T91" fmla="*/ 91 h 1074"/>
                <a:gd name="T92" fmla="*/ 308 w 808"/>
                <a:gd name="T93" fmla="*/ 65 h 1074"/>
                <a:gd name="T94" fmla="*/ 341 w 808"/>
                <a:gd name="T95" fmla="*/ 43 h 1074"/>
                <a:gd name="T96" fmla="*/ 376 w 808"/>
                <a:gd name="T97" fmla="*/ 25 h 1074"/>
                <a:gd name="T98" fmla="*/ 414 w 808"/>
                <a:gd name="T99" fmla="*/ 11 h 1074"/>
                <a:gd name="T100" fmla="*/ 455 w 808"/>
                <a:gd name="T101" fmla="*/ 3 h 1074"/>
                <a:gd name="T102" fmla="*/ 497 w 808"/>
                <a:gd name="T103" fmla="*/ 0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8" h="1074">
                  <a:moveTo>
                    <a:pt x="497" y="0"/>
                  </a:moveTo>
                  <a:lnTo>
                    <a:pt x="497" y="0"/>
                  </a:lnTo>
                  <a:lnTo>
                    <a:pt x="539" y="3"/>
                  </a:lnTo>
                  <a:lnTo>
                    <a:pt x="579" y="11"/>
                  </a:lnTo>
                  <a:lnTo>
                    <a:pt x="618" y="25"/>
                  </a:lnTo>
                  <a:lnTo>
                    <a:pt x="654" y="43"/>
                  </a:lnTo>
                  <a:lnTo>
                    <a:pt x="687" y="65"/>
                  </a:lnTo>
                  <a:lnTo>
                    <a:pt x="716" y="91"/>
                  </a:lnTo>
                  <a:lnTo>
                    <a:pt x="743" y="121"/>
                  </a:lnTo>
                  <a:lnTo>
                    <a:pt x="765" y="153"/>
                  </a:lnTo>
                  <a:lnTo>
                    <a:pt x="783" y="189"/>
                  </a:lnTo>
                  <a:lnTo>
                    <a:pt x="796" y="228"/>
                  </a:lnTo>
                  <a:lnTo>
                    <a:pt x="805" y="268"/>
                  </a:lnTo>
                  <a:lnTo>
                    <a:pt x="808" y="310"/>
                  </a:lnTo>
                  <a:lnTo>
                    <a:pt x="805" y="352"/>
                  </a:lnTo>
                  <a:lnTo>
                    <a:pt x="796" y="392"/>
                  </a:lnTo>
                  <a:lnTo>
                    <a:pt x="783" y="431"/>
                  </a:lnTo>
                  <a:lnTo>
                    <a:pt x="765" y="467"/>
                  </a:lnTo>
                  <a:lnTo>
                    <a:pt x="743" y="500"/>
                  </a:lnTo>
                  <a:lnTo>
                    <a:pt x="716" y="529"/>
                  </a:lnTo>
                  <a:lnTo>
                    <a:pt x="687" y="555"/>
                  </a:lnTo>
                  <a:lnTo>
                    <a:pt x="654" y="577"/>
                  </a:lnTo>
                  <a:lnTo>
                    <a:pt x="618" y="595"/>
                  </a:lnTo>
                  <a:lnTo>
                    <a:pt x="579" y="609"/>
                  </a:lnTo>
                  <a:lnTo>
                    <a:pt x="539" y="617"/>
                  </a:lnTo>
                  <a:lnTo>
                    <a:pt x="497" y="621"/>
                  </a:lnTo>
                  <a:lnTo>
                    <a:pt x="468" y="618"/>
                  </a:lnTo>
                  <a:lnTo>
                    <a:pt x="440" y="613"/>
                  </a:lnTo>
                  <a:lnTo>
                    <a:pt x="411" y="607"/>
                  </a:lnTo>
                  <a:lnTo>
                    <a:pt x="134" y="1074"/>
                  </a:lnTo>
                  <a:lnTo>
                    <a:pt x="91" y="1044"/>
                  </a:lnTo>
                  <a:lnTo>
                    <a:pt x="47" y="1017"/>
                  </a:lnTo>
                  <a:lnTo>
                    <a:pt x="0" y="994"/>
                  </a:lnTo>
                  <a:lnTo>
                    <a:pt x="276" y="528"/>
                  </a:lnTo>
                  <a:lnTo>
                    <a:pt x="251" y="499"/>
                  </a:lnTo>
                  <a:lnTo>
                    <a:pt x="229" y="466"/>
                  </a:lnTo>
                  <a:lnTo>
                    <a:pt x="211" y="430"/>
                  </a:lnTo>
                  <a:lnTo>
                    <a:pt x="199" y="392"/>
                  </a:lnTo>
                  <a:lnTo>
                    <a:pt x="190" y="352"/>
                  </a:lnTo>
                  <a:lnTo>
                    <a:pt x="187" y="310"/>
                  </a:lnTo>
                  <a:lnTo>
                    <a:pt x="190" y="268"/>
                  </a:lnTo>
                  <a:lnTo>
                    <a:pt x="199" y="227"/>
                  </a:lnTo>
                  <a:lnTo>
                    <a:pt x="211" y="189"/>
                  </a:lnTo>
                  <a:lnTo>
                    <a:pt x="229" y="153"/>
                  </a:lnTo>
                  <a:lnTo>
                    <a:pt x="252" y="121"/>
                  </a:lnTo>
                  <a:lnTo>
                    <a:pt x="278" y="91"/>
                  </a:lnTo>
                  <a:lnTo>
                    <a:pt x="308" y="65"/>
                  </a:lnTo>
                  <a:lnTo>
                    <a:pt x="341" y="43"/>
                  </a:lnTo>
                  <a:lnTo>
                    <a:pt x="376" y="25"/>
                  </a:lnTo>
                  <a:lnTo>
                    <a:pt x="414" y="11"/>
                  </a:lnTo>
                  <a:lnTo>
                    <a:pt x="455" y="3"/>
                  </a:lnTo>
                  <a:lnTo>
                    <a:pt x="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Eras Demi ITC" panose="020B08050305040208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 177"/>
            <p:cNvSpPr>
              <a:spLocks/>
            </p:cNvSpPr>
            <p:nvPr/>
          </p:nvSpPr>
          <p:spPr bwMode="auto">
            <a:xfrm>
              <a:off x="1373188" y="2665413"/>
              <a:ext cx="198438" cy="122238"/>
            </a:xfrm>
            <a:custGeom>
              <a:avLst/>
              <a:gdLst>
                <a:gd name="T0" fmla="*/ 691 w 1000"/>
                <a:gd name="T1" fmla="*/ 0 h 620"/>
                <a:gd name="T2" fmla="*/ 733 w 1000"/>
                <a:gd name="T3" fmla="*/ 3 h 620"/>
                <a:gd name="T4" fmla="*/ 773 w 1000"/>
                <a:gd name="T5" fmla="*/ 11 h 620"/>
                <a:gd name="T6" fmla="*/ 811 w 1000"/>
                <a:gd name="T7" fmla="*/ 25 h 620"/>
                <a:gd name="T8" fmla="*/ 847 w 1000"/>
                <a:gd name="T9" fmla="*/ 42 h 620"/>
                <a:gd name="T10" fmla="*/ 880 w 1000"/>
                <a:gd name="T11" fmla="*/ 65 h 620"/>
                <a:gd name="T12" fmla="*/ 910 w 1000"/>
                <a:gd name="T13" fmla="*/ 91 h 620"/>
                <a:gd name="T14" fmla="*/ 936 w 1000"/>
                <a:gd name="T15" fmla="*/ 120 h 620"/>
                <a:gd name="T16" fmla="*/ 958 w 1000"/>
                <a:gd name="T17" fmla="*/ 154 h 620"/>
                <a:gd name="T18" fmla="*/ 976 w 1000"/>
                <a:gd name="T19" fmla="*/ 190 h 620"/>
                <a:gd name="T20" fmla="*/ 990 w 1000"/>
                <a:gd name="T21" fmla="*/ 228 h 620"/>
                <a:gd name="T22" fmla="*/ 998 w 1000"/>
                <a:gd name="T23" fmla="*/ 268 h 620"/>
                <a:gd name="T24" fmla="*/ 1000 w 1000"/>
                <a:gd name="T25" fmla="*/ 310 h 620"/>
                <a:gd name="T26" fmla="*/ 998 w 1000"/>
                <a:gd name="T27" fmla="*/ 352 h 620"/>
                <a:gd name="T28" fmla="*/ 990 w 1000"/>
                <a:gd name="T29" fmla="*/ 393 h 620"/>
                <a:gd name="T30" fmla="*/ 976 w 1000"/>
                <a:gd name="T31" fmla="*/ 431 h 620"/>
                <a:gd name="T32" fmla="*/ 958 w 1000"/>
                <a:gd name="T33" fmla="*/ 466 h 620"/>
                <a:gd name="T34" fmla="*/ 936 w 1000"/>
                <a:gd name="T35" fmla="*/ 499 h 620"/>
                <a:gd name="T36" fmla="*/ 910 w 1000"/>
                <a:gd name="T37" fmla="*/ 530 h 620"/>
                <a:gd name="T38" fmla="*/ 880 w 1000"/>
                <a:gd name="T39" fmla="*/ 555 h 620"/>
                <a:gd name="T40" fmla="*/ 847 w 1000"/>
                <a:gd name="T41" fmla="*/ 578 h 620"/>
                <a:gd name="T42" fmla="*/ 811 w 1000"/>
                <a:gd name="T43" fmla="*/ 596 h 620"/>
                <a:gd name="T44" fmla="*/ 773 w 1000"/>
                <a:gd name="T45" fmla="*/ 609 h 620"/>
                <a:gd name="T46" fmla="*/ 733 w 1000"/>
                <a:gd name="T47" fmla="*/ 617 h 620"/>
                <a:gd name="T48" fmla="*/ 691 w 1000"/>
                <a:gd name="T49" fmla="*/ 620 h 620"/>
                <a:gd name="T50" fmla="*/ 649 w 1000"/>
                <a:gd name="T51" fmla="*/ 617 h 620"/>
                <a:gd name="T52" fmla="*/ 610 w 1000"/>
                <a:gd name="T53" fmla="*/ 610 h 620"/>
                <a:gd name="T54" fmla="*/ 572 w 1000"/>
                <a:gd name="T55" fmla="*/ 596 h 620"/>
                <a:gd name="T56" fmla="*/ 536 w 1000"/>
                <a:gd name="T57" fmla="*/ 579 h 620"/>
                <a:gd name="T58" fmla="*/ 504 w 1000"/>
                <a:gd name="T59" fmla="*/ 557 h 620"/>
                <a:gd name="T60" fmla="*/ 474 w 1000"/>
                <a:gd name="T61" fmla="*/ 532 h 620"/>
                <a:gd name="T62" fmla="*/ 449 w 1000"/>
                <a:gd name="T63" fmla="*/ 502 h 620"/>
                <a:gd name="T64" fmla="*/ 426 w 1000"/>
                <a:gd name="T65" fmla="*/ 470 h 620"/>
                <a:gd name="T66" fmla="*/ 408 w 1000"/>
                <a:gd name="T67" fmla="*/ 435 h 620"/>
                <a:gd name="T68" fmla="*/ 394 w 1000"/>
                <a:gd name="T69" fmla="*/ 398 h 620"/>
                <a:gd name="T70" fmla="*/ 386 w 1000"/>
                <a:gd name="T71" fmla="*/ 358 h 620"/>
                <a:gd name="T72" fmla="*/ 0 w 1000"/>
                <a:gd name="T73" fmla="*/ 320 h 620"/>
                <a:gd name="T74" fmla="*/ 8 w 1000"/>
                <a:gd name="T75" fmla="*/ 273 h 620"/>
                <a:gd name="T76" fmla="*/ 13 w 1000"/>
                <a:gd name="T77" fmla="*/ 223 h 620"/>
                <a:gd name="T78" fmla="*/ 15 w 1000"/>
                <a:gd name="T79" fmla="*/ 173 h 620"/>
                <a:gd name="T80" fmla="*/ 14 w 1000"/>
                <a:gd name="T81" fmla="*/ 165 h 620"/>
                <a:gd name="T82" fmla="*/ 400 w 1000"/>
                <a:gd name="T83" fmla="*/ 203 h 620"/>
                <a:gd name="T84" fmla="*/ 417 w 1000"/>
                <a:gd name="T85" fmla="*/ 165 h 620"/>
                <a:gd name="T86" fmla="*/ 439 w 1000"/>
                <a:gd name="T87" fmla="*/ 130 h 620"/>
                <a:gd name="T88" fmla="*/ 466 w 1000"/>
                <a:gd name="T89" fmla="*/ 98 h 620"/>
                <a:gd name="T90" fmla="*/ 496 w 1000"/>
                <a:gd name="T91" fmla="*/ 70 h 620"/>
                <a:gd name="T92" fmla="*/ 529 w 1000"/>
                <a:gd name="T93" fmla="*/ 46 h 620"/>
                <a:gd name="T94" fmla="*/ 566 w 1000"/>
                <a:gd name="T95" fmla="*/ 27 h 620"/>
                <a:gd name="T96" fmla="*/ 606 w 1000"/>
                <a:gd name="T97" fmla="*/ 12 h 620"/>
                <a:gd name="T98" fmla="*/ 647 w 1000"/>
                <a:gd name="T99" fmla="*/ 4 h 620"/>
                <a:gd name="T100" fmla="*/ 691 w 1000"/>
                <a:gd name="T101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00" h="620">
                  <a:moveTo>
                    <a:pt x="691" y="0"/>
                  </a:moveTo>
                  <a:lnTo>
                    <a:pt x="733" y="3"/>
                  </a:lnTo>
                  <a:lnTo>
                    <a:pt x="773" y="11"/>
                  </a:lnTo>
                  <a:lnTo>
                    <a:pt x="811" y="25"/>
                  </a:lnTo>
                  <a:lnTo>
                    <a:pt x="847" y="42"/>
                  </a:lnTo>
                  <a:lnTo>
                    <a:pt x="880" y="65"/>
                  </a:lnTo>
                  <a:lnTo>
                    <a:pt x="910" y="91"/>
                  </a:lnTo>
                  <a:lnTo>
                    <a:pt x="936" y="120"/>
                  </a:lnTo>
                  <a:lnTo>
                    <a:pt x="958" y="154"/>
                  </a:lnTo>
                  <a:lnTo>
                    <a:pt x="976" y="190"/>
                  </a:lnTo>
                  <a:lnTo>
                    <a:pt x="990" y="228"/>
                  </a:lnTo>
                  <a:lnTo>
                    <a:pt x="998" y="268"/>
                  </a:lnTo>
                  <a:lnTo>
                    <a:pt x="1000" y="310"/>
                  </a:lnTo>
                  <a:lnTo>
                    <a:pt x="998" y="352"/>
                  </a:lnTo>
                  <a:lnTo>
                    <a:pt x="990" y="393"/>
                  </a:lnTo>
                  <a:lnTo>
                    <a:pt x="976" y="431"/>
                  </a:lnTo>
                  <a:lnTo>
                    <a:pt x="958" y="466"/>
                  </a:lnTo>
                  <a:lnTo>
                    <a:pt x="936" y="499"/>
                  </a:lnTo>
                  <a:lnTo>
                    <a:pt x="910" y="530"/>
                  </a:lnTo>
                  <a:lnTo>
                    <a:pt x="880" y="555"/>
                  </a:lnTo>
                  <a:lnTo>
                    <a:pt x="847" y="578"/>
                  </a:lnTo>
                  <a:lnTo>
                    <a:pt x="811" y="596"/>
                  </a:lnTo>
                  <a:lnTo>
                    <a:pt x="773" y="609"/>
                  </a:lnTo>
                  <a:lnTo>
                    <a:pt x="733" y="617"/>
                  </a:lnTo>
                  <a:lnTo>
                    <a:pt x="691" y="620"/>
                  </a:lnTo>
                  <a:lnTo>
                    <a:pt x="649" y="617"/>
                  </a:lnTo>
                  <a:lnTo>
                    <a:pt x="610" y="610"/>
                  </a:lnTo>
                  <a:lnTo>
                    <a:pt x="572" y="596"/>
                  </a:lnTo>
                  <a:lnTo>
                    <a:pt x="536" y="579"/>
                  </a:lnTo>
                  <a:lnTo>
                    <a:pt x="504" y="557"/>
                  </a:lnTo>
                  <a:lnTo>
                    <a:pt x="474" y="532"/>
                  </a:lnTo>
                  <a:lnTo>
                    <a:pt x="449" y="502"/>
                  </a:lnTo>
                  <a:lnTo>
                    <a:pt x="426" y="470"/>
                  </a:lnTo>
                  <a:lnTo>
                    <a:pt x="408" y="435"/>
                  </a:lnTo>
                  <a:lnTo>
                    <a:pt x="394" y="398"/>
                  </a:lnTo>
                  <a:lnTo>
                    <a:pt x="386" y="358"/>
                  </a:lnTo>
                  <a:lnTo>
                    <a:pt x="0" y="320"/>
                  </a:lnTo>
                  <a:lnTo>
                    <a:pt x="8" y="273"/>
                  </a:lnTo>
                  <a:lnTo>
                    <a:pt x="13" y="223"/>
                  </a:lnTo>
                  <a:lnTo>
                    <a:pt x="15" y="173"/>
                  </a:lnTo>
                  <a:lnTo>
                    <a:pt x="14" y="165"/>
                  </a:lnTo>
                  <a:lnTo>
                    <a:pt x="400" y="203"/>
                  </a:lnTo>
                  <a:lnTo>
                    <a:pt x="417" y="165"/>
                  </a:lnTo>
                  <a:lnTo>
                    <a:pt x="439" y="130"/>
                  </a:lnTo>
                  <a:lnTo>
                    <a:pt x="466" y="98"/>
                  </a:lnTo>
                  <a:lnTo>
                    <a:pt x="496" y="70"/>
                  </a:lnTo>
                  <a:lnTo>
                    <a:pt x="529" y="46"/>
                  </a:lnTo>
                  <a:lnTo>
                    <a:pt x="566" y="27"/>
                  </a:lnTo>
                  <a:lnTo>
                    <a:pt x="606" y="12"/>
                  </a:lnTo>
                  <a:lnTo>
                    <a:pt x="647" y="4"/>
                  </a:lnTo>
                  <a:lnTo>
                    <a:pt x="6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Eras Demi ITC" panose="020B08050305040208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 178"/>
            <p:cNvSpPr>
              <a:spLocks/>
            </p:cNvSpPr>
            <p:nvPr/>
          </p:nvSpPr>
          <p:spPr bwMode="auto">
            <a:xfrm>
              <a:off x="1236663" y="2832100"/>
              <a:ext cx="122238" cy="196850"/>
            </a:xfrm>
            <a:custGeom>
              <a:avLst/>
              <a:gdLst>
                <a:gd name="T0" fmla="*/ 234 w 621"/>
                <a:gd name="T1" fmla="*/ 0 h 995"/>
                <a:gd name="T2" fmla="*/ 320 w 621"/>
                <a:gd name="T3" fmla="*/ 377 h 995"/>
                <a:gd name="T4" fmla="*/ 364 w 621"/>
                <a:gd name="T5" fmla="*/ 381 h 995"/>
                <a:gd name="T6" fmla="*/ 407 w 621"/>
                <a:gd name="T7" fmla="*/ 391 h 995"/>
                <a:gd name="T8" fmla="*/ 447 w 621"/>
                <a:gd name="T9" fmla="*/ 408 h 995"/>
                <a:gd name="T10" fmla="*/ 484 w 621"/>
                <a:gd name="T11" fmla="*/ 429 h 995"/>
                <a:gd name="T12" fmla="*/ 518 w 621"/>
                <a:gd name="T13" fmla="*/ 456 h 995"/>
                <a:gd name="T14" fmla="*/ 547 w 621"/>
                <a:gd name="T15" fmla="*/ 486 h 995"/>
                <a:gd name="T16" fmla="*/ 573 w 621"/>
                <a:gd name="T17" fmla="*/ 520 h 995"/>
                <a:gd name="T18" fmla="*/ 593 w 621"/>
                <a:gd name="T19" fmla="*/ 558 h 995"/>
                <a:gd name="T20" fmla="*/ 608 w 621"/>
                <a:gd name="T21" fmla="*/ 598 h 995"/>
                <a:gd name="T22" fmla="*/ 618 w 621"/>
                <a:gd name="T23" fmla="*/ 641 h 995"/>
                <a:gd name="T24" fmla="*/ 621 w 621"/>
                <a:gd name="T25" fmla="*/ 686 h 995"/>
                <a:gd name="T26" fmla="*/ 618 w 621"/>
                <a:gd name="T27" fmla="*/ 728 h 995"/>
                <a:gd name="T28" fmla="*/ 609 w 621"/>
                <a:gd name="T29" fmla="*/ 768 h 995"/>
                <a:gd name="T30" fmla="*/ 597 w 621"/>
                <a:gd name="T31" fmla="*/ 806 h 995"/>
                <a:gd name="T32" fmla="*/ 578 w 621"/>
                <a:gd name="T33" fmla="*/ 842 h 995"/>
                <a:gd name="T34" fmla="*/ 556 w 621"/>
                <a:gd name="T35" fmla="*/ 875 h 995"/>
                <a:gd name="T36" fmla="*/ 529 w 621"/>
                <a:gd name="T37" fmla="*/ 905 h 995"/>
                <a:gd name="T38" fmla="*/ 500 w 621"/>
                <a:gd name="T39" fmla="*/ 931 h 995"/>
                <a:gd name="T40" fmla="*/ 467 w 621"/>
                <a:gd name="T41" fmla="*/ 953 h 995"/>
                <a:gd name="T42" fmla="*/ 432 w 621"/>
                <a:gd name="T43" fmla="*/ 971 h 995"/>
                <a:gd name="T44" fmla="*/ 393 w 621"/>
                <a:gd name="T45" fmla="*/ 985 h 995"/>
                <a:gd name="T46" fmla="*/ 353 w 621"/>
                <a:gd name="T47" fmla="*/ 993 h 995"/>
                <a:gd name="T48" fmla="*/ 311 w 621"/>
                <a:gd name="T49" fmla="*/ 995 h 995"/>
                <a:gd name="T50" fmla="*/ 269 w 621"/>
                <a:gd name="T51" fmla="*/ 993 h 995"/>
                <a:gd name="T52" fmla="*/ 229 w 621"/>
                <a:gd name="T53" fmla="*/ 985 h 995"/>
                <a:gd name="T54" fmla="*/ 190 w 621"/>
                <a:gd name="T55" fmla="*/ 971 h 995"/>
                <a:gd name="T56" fmla="*/ 154 w 621"/>
                <a:gd name="T57" fmla="*/ 953 h 995"/>
                <a:gd name="T58" fmla="*/ 121 w 621"/>
                <a:gd name="T59" fmla="*/ 931 h 995"/>
                <a:gd name="T60" fmla="*/ 92 w 621"/>
                <a:gd name="T61" fmla="*/ 905 h 995"/>
                <a:gd name="T62" fmla="*/ 65 w 621"/>
                <a:gd name="T63" fmla="*/ 875 h 995"/>
                <a:gd name="T64" fmla="*/ 43 w 621"/>
                <a:gd name="T65" fmla="*/ 842 h 995"/>
                <a:gd name="T66" fmla="*/ 26 w 621"/>
                <a:gd name="T67" fmla="*/ 806 h 995"/>
                <a:gd name="T68" fmla="*/ 12 w 621"/>
                <a:gd name="T69" fmla="*/ 768 h 995"/>
                <a:gd name="T70" fmla="*/ 3 w 621"/>
                <a:gd name="T71" fmla="*/ 728 h 995"/>
                <a:gd name="T72" fmla="*/ 0 w 621"/>
                <a:gd name="T73" fmla="*/ 686 h 995"/>
                <a:gd name="T74" fmla="*/ 3 w 621"/>
                <a:gd name="T75" fmla="*/ 642 h 995"/>
                <a:gd name="T76" fmla="*/ 13 w 621"/>
                <a:gd name="T77" fmla="*/ 600 h 995"/>
                <a:gd name="T78" fmla="*/ 28 w 621"/>
                <a:gd name="T79" fmla="*/ 561 h 995"/>
                <a:gd name="T80" fmla="*/ 48 w 621"/>
                <a:gd name="T81" fmla="*/ 524 h 995"/>
                <a:gd name="T82" fmla="*/ 72 w 621"/>
                <a:gd name="T83" fmla="*/ 490 h 995"/>
                <a:gd name="T84" fmla="*/ 100 w 621"/>
                <a:gd name="T85" fmla="*/ 460 h 995"/>
                <a:gd name="T86" fmla="*/ 133 w 621"/>
                <a:gd name="T87" fmla="*/ 434 h 995"/>
                <a:gd name="T88" fmla="*/ 169 w 621"/>
                <a:gd name="T89" fmla="*/ 413 h 995"/>
                <a:gd name="T90" fmla="*/ 81 w 621"/>
                <a:gd name="T91" fmla="*/ 35 h 995"/>
                <a:gd name="T92" fmla="*/ 134 w 621"/>
                <a:gd name="T93" fmla="*/ 26 h 995"/>
                <a:gd name="T94" fmla="*/ 184 w 621"/>
                <a:gd name="T95" fmla="*/ 15 h 995"/>
                <a:gd name="T96" fmla="*/ 234 w 621"/>
                <a:gd name="T97" fmla="*/ 0 h 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1" h="995">
                  <a:moveTo>
                    <a:pt x="234" y="0"/>
                  </a:moveTo>
                  <a:lnTo>
                    <a:pt x="320" y="377"/>
                  </a:lnTo>
                  <a:lnTo>
                    <a:pt x="364" y="381"/>
                  </a:lnTo>
                  <a:lnTo>
                    <a:pt x="407" y="391"/>
                  </a:lnTo>
                  <a:lnTo>
                    <a:pt x="447" y="408"/>
                  </a:lnTo>
                  <a:lnTo>
                    <a:pt x="484" y="429"/>
                  </a:lnTo>
                  <a:lnTo>
                    <a:pt x="518" y="456"/>
                  </a:lnTo>
                  <a:lnTo>
                    <a:pt x="547" y="486"/>
                  </a:lnTo>
                  <a:lnTo>
                    <a:pt x="573" y="520"/>
                  </a:lnTo>
                  <a:lnTo>
                    <a:pt x="593" y="558"/>
                  </a:lnTo>
                  <a:lnTo>
                    <a:pt x="608" y="598"/>
                  </a:lnTo>
                  <a:lnTo>
                    <a:pt x="618" y="641"/>
                  </a:lnTo>
                  <a:lnTo>
                    <a:pt x="621" y="686"/>
                  </a:lnTo>
                  <a:lnTo>
                    <a:pt x="618" y="728"/>
                  </a:lnTo>
                  <a:lnTo>
                    <a:pt x="609" y="768"/>
                  </a:lnTo>
                  <a:lnTo>
                    <a:pt x="597" y="806"/>
                  </a:lnTo>
                  <a:lnTo>
                    <a:pt x="578" y="842"/>
                  </a:lnTo>
                  <a:lnTo>
                    <a:pt x="556" y="875"/>
                  </a:lnTo>
                  <a:lnTo>
                    <a:pt x="529" y="905"/>
                  </a:lnTo>
                  <a:lnTo>
                    <a:pt x="500" y="931"/>
                  </a:lnTo>
                  <a:lnTo>
                    <a:pt x="467" y="953"/>
                  </a:lnTo>
                  <a:lnTo>
                    <a:pt x="432" y="971"/>
                  </a:lnTo>
                  <a:lnTo>
                    <a:pt x="393" y="985"/>
                  </a:lnTo>
                  <a:lnTo>
                    <a:pt x="353" y="993"/>
                  </a:lnTo>
                  <a:lnTo>
                    <a:pt x="311" y="995"/>
                  </a:lnTo>
                  <a:lnTo>
                    <a:pt x="269" y="993"/>
                  </a:lnTo>
                  <a:lnTo>
                    <a:pt x="229" y="985"/>
                  </a:lnTo>
                  <a:lnTo>
                    <a:pt x="190" y="971"/>
                  </a:lnTo>
                  <a:lnTo>
                    <a:pt x="154" y="953"/>
                  </a:lnTo>
                  <a:lnTo>
                    <a:pt x="121" y="931"/>
                  </a:lnTo>
                  <a:lnTo>
                    <a:pt x="92" y="905"/>
                  </a:lnTo>
                  <a:lnTo>
                    <a:pt x="65" y="875"/>
                  </a:lnTo>
                  <a:lnTo>
                    <a:pt x="43" y="842"/>
                  </a:lnTo>
                  <a:lnTo>
                    <a:pt x="26" y="806"/>
                  </a:lnTo>
                  <a:lnTo>
                    <a:pt x="12" y="768"/>
                  </a:lnTo>
                  <a:lnTo>
                    <a:pt x="3" y="728"/>
                  </a:lnTo>
                  <a:lnTo>
                    <a:pt x="0" y="686"/>
                  </a:lnTo>
                  <a:lnTo>
                    <a:pt x="3" y="642"/>
                  </a:lnTo>
                  <a:lnTo>
                    <a:pt x="13" y="600"/>
                  </a:lnTo>
                  <a:lnTo>
                    <a:pt x="28" y="561"/>
                  </a:lnTo>
                  <a:lnTo>
                    <a:pt x="48" y="524"/>
                  </a:lnTo>
                  <a:lnTo>
                    <a:pt x="72" y="490"/>
                  </a:lnTo>
                  <a:lnTo>
                    <a:pt x="100" y="460"/>
                  </a:lnTo>
                  <a:lnTo>
                    <a:pt x="133" y="434"/>
                  </a:lnTo>
                  <a:lnTo>
                    <a:pt x="169" y="413"/>
                  </a:lnTo>
                  <a:lnTo>
                    <a:pt x="81" y="35"/>
                  </a:lnTo>
                  <a:lnTo>
                    <a:pt x="134" y="26"/>
                  </a:lnTo>
                  <a:lnTo>
                    <a:pt x="184" y="15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Eras Demi ITC" panose="020B08050305040208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reeform 179"/>
            <p:cNvSpPr>
              <a:spLocks/>
            </p:cNvSpPr>
            <p:nvPr/>
          </p:nvSpPr>
          <p:spPr bwMode="auto">
            <a:xfrm>
              <a:off x="890588" y="2728913"/>
              <a:ext cx="217488" cy="127000"/>
            </a:xfrm>
            <a:custGeom>
              <a:avLst/>
              <a:gdLst>
                <a:gd name="T0" fmla="*/ 1049 w 1099"/>
                <a:gd name="T1" fmla="*/ 0 h 640"/>
                <a:gd name="T2" fmla="*/ 1063 w 1099"/>
                <a:gd name="T3" fmla="*/ 51 h 640"/>
                <a:gd name="T4" fmla="*/ 1079 w 1099"/>
                <a:gd name="T5" fmla="*/ 100 h 640"/>
                <a:gd name="T6" fmla="*/ 1099 w 1099"/>
                <a:gd name="T7" fmla="*/ 148 h 640"/>
                <a:gd name="T8" fmla="*/ 618 w 1099"/>
                <a:gd name="T9" fmla="*/ 310 h 640"/>
                <a:gd name="T10" fmla="*/ 619 w 1099"/>
                <a:gd name="T11" fmla="*/ 319 h 640"/>
                <a:gd name="T12" fmla="*/ 620 w 1099"/>
                <a:gd name="T13" fmla="*/ 330 h 640"/>
                <a:gd name="T14" fmla="*/ 618 w 1099"/>
                <a:gd name="T15" fmla="*/ 372 h 640"/>
                <a:gd name="T16" fmla="*/ 609 w 1099"/>
                <a:gd name="T17" fmla="*/ 413 h 640"/>
                <a:gd name="T18" fmla="*/ 596 w 1099"/>
                <a:gd name="T19" fmla="*/ 451 h 640"/>
                <a:gd name="T20" fmla="*/ 578 w 1099"/>
                <a:gd name="T21" fmla="*/ 486 h 640"/>
                <a:gd name="T22" fmla="*/ 556 w 1099"/>
                <a:gd name="T23" fmla="*/ 519 h 640"/>
                <a:gd name="T24" fmla="*/ 529 w 1099"/>
                <a:gd name="T25" fmla="*/ 550 h 640"/>
                <a:gd name="T26" fmla="*/ 500 w 1099"/>
                <a:gd name="T27" fmla="*/ 576 h 640"/>
                <a:gd name="T28" fmla="*/ 466 w 1099"/>
                <a:gd name="T29" fmla="*/ 598 h 640"/>
                <a:gd name="T30" fmla="*/ 430 w 1099"/>
                <a:gd name="T31" fmla="*/ 616 h 640"/>
                <a:gd name="T32" fmla="*/ 392 w 1099"/>
                <a:gd name="T33" fmla="*/ 630 h 640"/>
                <a:gd name="T34" fmla="*/ 351 w 1099"/>
                <a:gd name="T35" fmla="*/ 637 h 640"/>
                <a:gd name="T36" fmla="*/ 309 w 1099"/>
                <a:gd name="T37" fmla="*/ 640 h 640"/>
                <a:gd name="T38" fmla="*/ 267 w 1099"/>
                <a:gd name="T39" fmla="*/ 637 h 640"/>
                <a:gd name="T40" fmla="*/ 227 w 1099"/>
                <a:gd name="T41" fmla="*/ 630 h 640"/>
                <a:gd name="T42" fmla="*/ 189 w 1099"/>
                <a:gd name="T43" fmla="*/ 616 h 640"/>
                <a:gd name="T44" fmla="*/ 154 w 1099"/>
                <a:gd name="T45" fmla="*/ 598 h 640"/>
                <a:gd name="T46" fmla="*/ 120 w 1099"/>
                <a:gd name="T47" fmla="*/ 576 h 640"/>
                <a:gd name="T48" fmla="*/ 90 w 1099"/>
                <a:gd name="T49" fmla="*/ 550 h 640"/>
                <a:gd name="T50" fmla="*/ 64 w 1099"/>
                <a:gd name="T51" fmla="*/ 519 h 640"/>
                <a:gd name="T52" fmla="*/ 42 w 1099"/>
                <a:gd name="T53" fmla="*/ 486 h 640"/>
                <a:gd name="T54" fmla="*/ 24 w 1099"/>
                <a:gd name="T55" fmla="*/ 451 h 640"/>
                <a:gd name="T56" fmla="*/ 12 w 1099"/>
                <a:gd name="T57" fmla="*/ 413 h 640"/>
                <a:gd name="T58" fmla="*/ 3 w 1099"/>
                <a:gd name="T59" fmla="*/ 372 h 640"/>
                <a:gd name="T60" fmla="*/ 0 w 1099"/>
                <a:gd name="T61" fmla="*/ 330 h 640"/>
                <a:gd name="T62" fmla="*/ 3 w 1099"/>
                <a:gd name="T63" fmla="*/ 288 h 640"/>
                <a:gd name="T64" fmla="*/ 12 w 1099"/>
                <a:gd name="T65" fmla="*/ 248 h 640"/>
                <a:gd name="T66" fmla="*/ 24 w 1099"/>
                <a:gd name="T67" fmla="*/ 210 h 640"/>
                <a:gd name="T68" fmla="*/ 42 w 1099"/>
                <a:gd name="T69" fmla="*/ 174 h 640"/>
                <a:gd name="T70" fmla="*/ 64 w 1099"/>
                <a:gd name="T71" fmla="*/ 140 h 640"/>
                <a:gd name="T72" fmla="*/ 90 w 1099"/>
                <a:gd name="T73" fmla="*/ 111 h 640"/>
                <a:gd name="T74" fmla="*/ 120 w 1099"/>
                <a:gd name="T75" fmla="*/ 85 h 640"/>
                <a:gd name="T76" fmla="*/ 154 w 1099"/>
                <a:gd name="T77" fmla="*/ 62 h 640"/>
                <a:gd name="T78" fmla="*/ 189 w 1099"/>
                <a:gd name="T79" fmla="*/ 45 h 640"/>
                <a:gd name="T80" fmla="*/ 227 w 1099"/>
                <a:gd name="T81" fmla="*/ 31 h 640"/>
                <a:gd name="T82" fmla="*/ 267 w 1099"/>
                <a:gd name="T83" fmla="*/ 24 h 640"/>
                <a:gd name="T84" fmla="*/ 309 w 1099"/>
                <a:gd name="T85" fmla="*/ 20 h 640"/>
                <a:gd name="T86" fmla="*/ 350 w 1099"/>
                <a:gd name="T87" fmla="*/ 23 h 640"/>
                <a:gd name="T88" fmla="*/ 388 w 1099"/>
                <a:gd name="T89" fmla="*/ 31 h 640"/>
                <a:gd name="T90" fmla="*/ 425 w 1099"/>
                <a:gd name="T91" fmla="*/ 42 h 640"/>
                <a:gd name="T92" fmla="*/ 460 w 1099"/>
                <a:gd name="T93" fmla="*/ 59 h 640"/>
                <a:gd name="T94" fmla="*/ 491 w 1099"/>
                <a:gd name="T95" fmla="*/ 79 h 640"/>
                <a:gd name="T96" fmla="*/ 521 w 1099"/>
                <a:gd name="T97" fmla="*/ 104 h 640"/>
                <a:gd name="T98" fmla="*/ 547 w 1099"/>
                <a:gd name="T99" fmla="*/ 131 h 640"/>
                <a:gd name="T100" fmla="*/ 569 w 1099"/>
                <a:gd name="T101" fmla="*/ 161 h 640"/>
                <a:gd name="T102" fmla="*/ 1049 w 1099"/>
                <a:gd name="T103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99" h="640">
                  <a:moveTo>
                    <a:pt x="1049" y="0"/>
                  </a:moveTo>
                  <a:lnTo>
                    <a:pt x="1063" y="51"/>
                  </a:lnTo>
                  <a:lnTo>
                    <a:pt x="1079" y="100"/>
                  </a:lnTo>
                  <a:lnTo>
                    <a:pt x="1099" y="148"/>
                  </a:lnTo>
                  <a:lnTo>
                    <a:pt x="618" y="310"/>
                  </a:lnTo>
                  <a:lnTo>
                    <a:pt x="619" y="319"/>
                  </a:lnTo>
                  <a:lnTo>
                    <a:pt x="620" y="330"/>
                  </a:lnTo>
                  <a:lnTo>
                    <a:pt x="618" y="372"/>
                  </a:lnTo>
                  <a:lnTo>
                    <a:pt x="609" y="413"/>
                  </a:lnTo>
                  <a:lnTo>
                    <a:pt x="596" y="451"/>
                  </a:lnTo>
                  <a:lnTo>
                    <a:pt x="578" y="486"/>
                  </a:lnTo>
                  <a:lnTo>
                    <a:pt x="556" y="519"/>
                  </a:lnTo>
                  <a:lnTo>
                    <a:pt x="529" y="550"/>
                  </a:lnTo>
                  <a:lnTo>
                    <a:pt x="500" y="576"/>
                  </a:lnTo>
                  <a:lnTo>
                    <a:pt x="466" y="598"/>
                  </a:lnTo>
                  <a:lnTo>
                    <a:pt x="430" y="616"/>
                  </a:lnTo>
                  <a:lnTo>
                    <a:pt x="392" y="630"/>
                  </a:lnTo>
                  <a:lnTo>
                    <a:pt x="351" y="637"/>
                  </a:lnTo>
                  <a:lnTo>
                    <a:pt x="309" y="640"/>
                  </a:lnTo>
                  <a:lnTo>
                    <a:pt x="267" y="637"/>
                  </a:lnTo>
                  <a:lnTo>
                    <a:pt x="227" y="630"/>
                  </a:lnTo>
                  <a:lnTo>
                    <a:pt x="189" y="616"/>
                  </a:lnTo>
                  <a:lnTo>
                    <a:pt x="154" y="598"/>
                  </a:lnTo>
                  <a:lnTo>
                    <a:pt x="120" y="576"/>
                  </a:lnTo>
                  <a:lnTo>
                    <a:pt x="90" y="550"/>
                  </a:lnTo>
                  <a:lnTo>
                    <a:pt x="64" y="519"/>
                  </a:lnTo>
                  <a:lnTo>
                    <a:pt x="42" y="486"/>
                  </a:lnTo>
                  <a:lnTo>
                    <a:pt x="24" y="451"/>
                  </a:lnTo>
                  <a:lnTo>
                    <a:pt x="12" y="413"/>
                  </a:lnTo>
                  <a:lnTo>
                    <a:pt x="3" y="372"/>
                  </a:lnTo>
                  <a:lnTo>
                    <a:pt x="0" y="330"/>
                  </a:lnTo>
                  <a:lnTo>
                    <a:pt x="3" y="288"/>
                  </a:lnTo>
                  <a:lnTo>
                    <a:pt x="12" y="248"/>
                  </a:lnTo>
                  <a:lnTo>
                    <a:pt x="24" y="210"/>
                  </a:lnTo>
                  <a:lnTo>
                    <a:pt x="42" y="174"/>
                  </a:lnTo>
                  <a:lnTo>
                    <a:pt x="64" y="140"/>
                  </a:lnTo>
                  <a:lnTo>
                    <a:pt x="90" y="111"/>
                  </a:lnTo>
                  <a:lnTo>
                    <a:pt x="120" y="85"/>
                  </a:lnTo>
                  <a:lnTo>
                    <a:pt x="154" y="62"/>
                  </a:lnTo>
                  <a:lnTo>
                    <a:pt x="189" y="45"/>
                  </a:lnTo>
                  <a:lnTo>
                    <a:pt x="227" y="31"/>
                  </a:lnTo>
                  <a:lnTo>
                    <a:pt x="267" y="24"/>
                  </a:lnTo>
                  <a:lnTo>
                    <a:pt x="309" y="20"/>
                  </a:lnTo>
                  <a:lnTo>
                    <a:pt x="350" y="23"/>
                  </a:lnTo>
                  <a:lnTo>
                    <a:pt x="388" y="31"/>
                  </a:lnTo>
                  <a:lnTo>
                    <a:pt x="425" y="42"/>
                  </a:lnTo>
                  <a:lnTo>
                    <a:pt x="460" y="59"/>
                  </a:lnTo>
                  <a:lnTo>
                    <a:pt x="491" y="79"/>
                  </a:lnTo>
                  <a:lnTo>
                    <a:pt x="521" y="104"/>
                  </a:lnTo>
                  <a:lnTo>
                    <a:pt x="547" y="131"/>
                  </a:lnTo>
                  <a:lnTo>
                    <a:pt x="569" y="161"/>
                  </a:lnTo>
                  <a:lnTo>
                    <a:pt x="10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Eras Demi ITC" panose="020B08050305040208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 180"/>
            <p:cNvSpPr>
              <a:spLocks/>
            </p:cNvSpPr>
            <p:nvPr/>
          </p:nvSpPr>
          <p:spPr bwMode="auto">
            <a:xfrm>
              <a:off x="1130301" y="2593975"/>
              <a:ext cx="211138" cy="211138"/>
            </a:xfrm>
            <a:custGeom>
              <a:avLst/>
              <a:gdLst>
                <a:gd name="T0" fmla="*/ 531 w 1064"/>
                <a:gd name="T1" fmla="*/ 0 h 1063"/>
                <a:gd name="T2" fmla="*/ 589 w 1064"/>
                <a:gd name="T3" fmla="*/ 3 h 1063"/>
                <a:gd name="T4" fmla="*/ 646 w 1064"/>
                <a:gd name="T5" fmla="*/ 12 h 1063"/>
                <a:gd name="T6" fmla="*/ 700 w 1064"/>
                <a:gd name="T7" fmla="*/ 27 h 1063"/>
                <a:gd name="T8" fmla="*/ 751 w 1064"/>
                <a:gd name="T9" fmla="*/ 47 h 1063"/>
                <a:gd name="T10" fmla="*/ 800 w 1064"/>
                <a:gd name="T11" fmla="*/ 72 h 1063"/>
                <a:gd name="T12" fmla="*/ 846 w 1064"/>
                <a:gd name="T13" fmla="*/ 103 h 1063"/>
                <a:gd name="T14" fmla="*/ 888 w 1064"/>
                <a:gd name="T15" fmla="*/ 137 h 1063"/>
                <a:gd name="T16" fmla="*/ 926 w 1064"/>
                <a:gd name="T17" fmla="*/ 175 h 1063"/>
                <a:gd name="T18" fmla="*/ 961 w 1064"/>
                <a:gd name="T19" fmla="*/ 217 h 1063"/>
                <a:gd name="T20" fmla="*/ 991 w 1064"/>
                <a:gd name="T21" fmla="*/ 264 h 1063"/>
                <a:gd name="T22" fmla="*/ 1016 w 1064"/>
                <a:gd name="T23" fmla="*/ 312 h 1063"/>
                <a:gd name="T24" fmla="*/ 1036 w 1064"/>
                <a:gd name="T25" fmla="*/ 364 h 1063"/>
                <a:gd name="T26" fmla="*/ 1051 w 1064"/>
                <a:gd name="T27" fmla="*/ 417 h 1063"/>
                <a:gd name="T28" fmla="*/ 1060 w 1064"/>
                <a:gd name="T29" fmla="*/ 473 h 1063"/>
                <a:gd name="T30" fmla="*/ 1064 w 1064"/>
                <a:gd name="T31" fmla="*/ 531 h 1063"/>
                <a:gd name="T32" fmla="*/ 1060 w 1064"/>
                <a:gd name="T33" fmla="*/ 589 h 1063"/>
                <a:gd name="T34" fmla="*/ 1051 w 1064"/>
                <a:gd name="T35" fmla="*/ 646 h 1063"/>
                <a:gd name="T36" fmla="*/ 1036 w 1064"/>
                <a:gd name="T37" fmla="*/ 699 h 1063"/>
                <a:gd name="T38" fmla="*/ 1016 w 1064"/>
                <a:gd name="T39" fmla="*/ 751 h 1063"/>
                <a:gd name="T40" fmla="*/ 991 w 1064"/>
                <a:gd name="T41" fmla="*/ 799 h 1063"/>
                <a:gd name="T42" fmla="*/ 961 w 1064"/>
                <a:gd name="T43" fmla="*/ 846 h 1063"/>
                <a:gd name="T44" fmla="*/ 926 w 1064"/>
                <a:gd name="T45" fmla="*/ 888 h 1063"/>
                <a:gd name="T46" fmla="*/ 888 w 1064"/>
                <a:gd name="T47" fmla="*/ 927 h 1063"/>
                <a:gd name="T48" fmla="*/ 846 w 1064"/>
                <a:gd name="T49" fmla="*/ 960 h 1063"/>
                <a:gd name="T50" fmla="*/ 800 w 1064"/>
                <a:gd name="T51" fmla="*/ 991 h 1063"/>
                <a:gd name="T52" fmla="*/ 751 w 1064"/>
                <a:gd name="T53" fmla="*/ 1016 h 1063"/>
                <a:gd name="T54" fmla="*/ 700 w 1064"/>
                <a:gd name="T55" fmla="*/ 1036 h 1063"/>
                <a:gd name="T56" fmla="*/ 646 w 1064"/>
                <a:gd name="T57" fmla="*/ 1051 h 1063"/>
                <a:gd name="T58" fmla="*/ 589 w 1064"/>
                <a:gd name="T59" fmla="*/ 1060 h 1063"/>
                <a:gd name="T60" fmla="*/ 531 w 1064"/>
                <a:gd name="T61" fmla="*/ 1063 h 1063"/>
                <a:gd name="T62" fmla="*/ 473 w 1064"/>
                <a:gd name="T63" fmla="*/ 1060 h 1063"/>
                <a:gd name="T64" fmla="*/ 418 w 1064"/>
                <a:gd name="T65" fmla="*/ 1051 h 1063"/>
                <a:gd name="T66" fmla="*/ 364 w 1064"/>
                <a:gd name="T67" fmla="*/ 1036 h 1063"/>
                <a:gd name="T68" fmla="*/ 312 w 1064"/>
                <a:gd name="T69" fmla="*/ 1016 h 1063"/>
                <a:gd name="T70" fmla="*/ 264 w 1064"/>
                <a:gd name="T71" fmla="*/ 991 h 1063"/>
                <a:gd name="T72" fmla="*/ 218 w 1064"/>
                <a:gd name="T73" fmla="*/ 960 h 1063"/>
                <a:gd name="T74" fmla="*/ 176 w 1064"/>
                <a:gd name="T75" fmla="*/ 927 h 1063"/>
                <a:gd name="T76" fmla="*/ 137 w 1064"/>
                <a:gd name="T77" fmla="*/ 888 h 1063"/>
                <a:gd name="T78" fmla="*/ 103 w 1064"/>
                <a:gd name="T79" fmla="*/ 846 h 1063"/>
                <a:gd name="T80" fmla="*/ 73 w 1064"/>
                <a:gd name="T81" fmla="*/ 799 h 1063"/>
                <a:gd name="T82" fmla="*/ 47 w 1064"/>
                <a:gd name="T83" fmla="*/ 751 h 1063"/>
                <a:gd name="T84" fmla="*/ 27 w 1064"/>
                <a:gd name="T85" fmla="*/ 699 h 1063"/>
                <a:gd name="T86" fmla="*/ 13 w 1064"/>
                <a:gd name="T87" fmla="*/ 646 h 1063"/>
                <a:gd name="T88" fmla="*/ 3 w 1064"/>
                <a:gd name="T89" fmla="*/ 589 h 1063"/>
                <a:gd name="T90" fmla="*/ 0 w 1064"/>
                <a:gd name="T91" fmla="*/ 531 h 1063"/>
                <a:gd name="T92" fmla="*/ 3 w 1064"/>
                <a:gd name="T93" fmla="*/ 473 h 1063"/>
                <a:gd name="T94" fmla="*/ 13 w 1064"/>
                <a:gd name="T95" fmla="*/ 417 h 1063"/>
                <a:gd name="T96" fmla="*/ 27 w 1064"/>
                <a:gd name="T97" fmla="*/ 364 h 1063"/>
                <a:gd name="T98" fmla="*/ 47 w 1064"/>
                <a:gd name="T99" fmla="*/ 312 h 1063"/>
                <a:gd name="T100" fmla="*/ 73 w 1064"/>
                <a:gd name="T101" fmla="*/ 264 h 1063"/>
                <a:gd name="T102" fmla="*/ 103 w 1064"/>
                <a:gd name="T103" fmla="*/ 217 h 1063"/>
                <a:gd name="T104" fmla="*/ 137 w 1064"/>
                <a:gd name="T105" fmla="*/ 175 h 1063"/>
                <a:gd name="T106" fmla="*/ 176 w 1064"/>
                <a:gd name="T107" fmla="*/ 137 h 1063"/>
                <a:gd name="T108" fmla="*/ 218 w 1064"/>
                <a:gd name="T109" fmla="*/ 103 h 1063"/>
                <a:gd name="T110" fmla="*/ 264 w 1064"/>
                <a:gd name="T111" fmla="*/ 72 h 1063"/>
                <a:gd name="T112" fmla="*/ 312 w 1064"/>
                <a:gd name="T113" fmla="*/ 47 h 1063"/>
                <a:gd name="T114" fmla="*/ 364 w 1064"/>
                <a:gd name="T115" fmla="*/ 27 h 1063"/>
                <a:gd name="T116" fmla="*/ 418 w 1064"/>
                <a:gd name="T117" fmla="*/ 12 h 1063"/>
                <a:gd name="T118" fmla="*/ 473 w 1064"/>
                <a:gd name="T119" fmla="*/ 3 h 1063"/>
                <a:gd name="T120" fmla="*/ 531 w 1064"/>
                <a:gd name="T121" fmla="*/ 0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64" h="1063">
                  <a:moveTo>
                    <a:pt x="531" y="0"/>
                  </a:moveTo>
                  <a:lnTo>
                    <a:pt x="589" y="3"/>
                  </a:lnTo>
                  <a:lnTo>
                    <a:pt x="646" y="12"/>
                  </a:lnTo>
                  <a:lnTo>
                    <a:pt x="700" y="27"/>
                  </a:lnTo>
                  <a:lnTo>
                    <a:pt x="751" y="47"/>
                  </a:lnTo>
                  <a:lnTo>
                    <a:pt x="800" y="72"/>
                  </a:lnTo>
                  <a:lnTo>
                    <a:pt x="846" y="103"/>
                  </a:lnTo>
                  <a:lnTo>
                    <a:pt x="888" y="137"/>
                  </a:lnTo>
                  <a:lnTo>
                    <a:pt x="926" y="175"/>
                  </a:lnTo>
                  <a:lnTo>
                    <a:pt x="961" y="217"/>
                  </a:lnTo>
                  <a:lnTo>
                    <a:pt x="991" y="264"/>
                  </a:lnTo>
                  <a:lnTo>
                    <a:pt x="1016" y="312"/>
                  </a:lnTo>
                  <a:lnTo>
                    <a:pt x="1036" y="364"/>
                  </a:lnTo>
                  <a:lnTo>
                    <a:pt x="1051" y="417"/>
                  </a:lnTo>
                  <a:lnTo>
                    <a:pt x="1060" y="473"/>
                  </a:lnTo>
                  <a:lnTo>
                    <a:pt x="1064" y="531"/>
                  </a:lnTo>
                  <a:lnTo>
                    <a:pt x="1060" y="589"/>
                  </a:lnTo>
                  <a:lnTo>
                    <a:pt x="1051" y="646"/>
                  </a:lnTo>
                  <a:lnTo>
                    <a:pt x="1036" y="699"/>
                  </a:lnTo>
                  <a:lnTo>
                    <a:pt x="1016" y="751"/>
                  </a:lnTo>
                  <a:lnTo>
                    <a:pt x="991" y="799"/>
                  </a:lnTo>
                  <a:lnTo>
                    <a:pt x="961" y="846"/>
                  </a:lnTo>
                  <a:lnTo>
                    <a:pt x="926" y="888"/>
                  </a:lnTo>
                  <a:lnTo>
                    <a:pt x="888" y="927"/>
                  </a:lnTo>
                  <a:lnTo>
                    <a:pt x="846" y="960"/>
                  </a:lnTo>
                  <a:lnTo>
                    <a:pt x="800" y="991"/>
                  </a:lnTo>
                  <a:lnTo>
                    <a:pt x="751" y="1016"/>
                  </a:lnTo>
                  <a:lnTo>
                    <a:pt x="700" y="1036"/>
                  </a:lnTo>
                  <a:lnTo>
                    <a:pt x="646" y="1051"/>
                  </a:lnTo>
                  <a:lnTo>
                    <a:pt x="589" y="1060"/>
                  </a:lnTo>
                  <a:lnTo>
                    <a:pt x="531" y="1063"/>
                  </a:lnTo>
                  <a:lnTo>
                    <a:pt x="473" y="1060"/>
                  </a:lnTo>
                  <a:lnTo>
                    <a:pt x="418" y="1051"/>
                  </a:lnTo>
                  <a:lnTo>
                    <a:pt x="364" y="1036"/>
                  </a:lnTo>
                  <a:lnTo>
                    <a:pt x="312" y="1016"/>
                  </a:lnTo>
                  <a:lnTo>
                    <a:pt x="264" y="991"/>
                  </a:lnTo>
                  <a:lnTo>
                    <a:pt x="218" y="960"/>
                  </a:lnTo>
                  <a:lnTo>
                    <a:pt x="176" y="927"/>
                  </a:lnTo>
                  <a:lnTo>
                    <a:pt x="137" y="888"/>
                  </a:lnTo>
                  <a:lnTo>
                    <a:pt x="103" y="846"/>
                  </a:lnTo>
                  <a:lnTo>
                    <a:pt x="73" y="799"/>
                  </a:lnTo>
                  <a:lnTo>
                    <a:pt x="47" y="751"/>
                  </a:lnTo>
                  <a:lnTo>
                    <a:pt x="27" y="699"/>
                  </a:lnTo>
                  <a:lnTo>
                    <a:pt x="13" y="646"/>
                  </a:lnTo>
                  <a:lnTo>
                    <a:pt x="3" y="589"/>
                  </a:lnTo>
                  <a:lnTo>
                    <a:pt x="0" y="531"/>
                  </a:lnTo>
                  <a:lnTo>
                    <a:pt x="3" y="473"/>
                  </a:lnTo>
                  <a:lnTo>
                    <a:pt x="13" y="417"/>
                  </a:lnTo>
                  <a:lnTo>
                    <a:pt x="27" y="364"/>
                  </a:lnTo>
                  <a:lnTo>
                    <a:pt x="47" y="312"/>
                  </a:lnTo>
                  <a:lnTo>
                    <a:pt x="73" y="264"/>
                  </a:lnTo>
                  <a:lnTo>
                    <a:pt x="103" y="217"/>
                  </a:lnTo>
                  <a:lnTo>
                    <a:pt x="137" y="175"/>
                  </a:lnTo>
                  <a:lnTo>
                    <a:pt x="176" y="137"/>
                  </a:lnTo>
                  <a:lnTo>
                    <a:pt x="218" y="103"/>
                  </a:lnTo>
                  <a:lnTo>
                    <a:pt x="264" y="72"/>
                  </a:lnTo>
                  <a:lnTo>
                    <a:pt x="312" y="47"/>
                  </a:lnTo>
                  <a:lnTo>
                    <a:pt x="364" y="27"/>
                  </a:lnTo>
                  <a:lnTo>
                    <a:pt x="418" y="12"/>
                  </a:lnTo>
                  <a:lnTo>
                    <a:pt x="473" y="3"/>
                  </a:lnTo>
                  <a:lnTo>
                    <a:pt x="5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Eras Demi ITC" panose="020B08050305040208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4" name="Oval 73"/>
          <p:cNvSpPr/>
          <p:nvPr/>
        </p:nvSpPr>
        <p:spPr>
          <a:xfrm>
            <a:off x="2750580" y="4441504"/>
            <a:ext cx="2154659" cy="215465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2800" b="1" dirty="0">
                <a:latin typeface="Eras Demi ITC" panose="020B08050305040208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75" name="Freeform 74"/>
          <p:cNvSpPr>
            <a:spLocks/>
          </p:cNvSpPr>
          <p:nvPr/>
        </p:nvSpPr>
        <p:spPr bwMode="auto">
          <a:xfrm>
            <a:off x="2891101" y="4861021"/>
            <a:ext cx="1873616" cy="1597755"/>
          </a:xfrm>
          <a:custGeom>
            <a:avLst/>
            <a:gdLst>
              <a:gd name="T0" fmla="*/ 1816 w 2128"/>
              <a:gd name="T1" fmla="*/ 0 h 1816"/>
              <a:gd name="T2" fmla="*/ 1532 w 2128"/>
              <a:gd name="T3" fmla="*/ 520 h 1816"/>
              <a:gd name="T4" fmla="*/ 596 w 2128"/>
              <a:gd name="T5" fmla="*/ 520 h 1816"/>
              <a:gd name="T6" fmla="*/ 312 w 2128"/>
              <a:gd name="T7" fmla="*/ 0 h 1816"/>
              <a:gd name="T8" fmla="*/ 0 w 2128"/>
              <a:gd name="T9" fmla="*/ 752 h 1816"/>
              <a:gd name="T10" fmla="*/ 1064 w 2128"/>
              <a:gd name="T11" fmla="*/ 1816 h 1816"/>
              <a:gd name="T12" fmla="*/ 2128 w 2128"/>
              <a:gd name="T13" fmla="*/ 752 h 1816"/>
              <a:gd name="T14" fmla="*/ 1816 w 2128"/>
              <a:gd name="T15" fmla="*/ 0 h 1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28" h="1816">
                <a:moveTo>
                  <a:pt x="1816" y="0"/>
                </a:moveTo>
                <a:cubicBezTo>
                  <a:pt x="1532" y="520"/>
                  <a:pt x="1532" y="520"/>
                  <a:pt x="1532" y="520"/>
                </a:cubicBezTo>
                <a:cubicBezTo>
                  <a:pt x="596" y="520"/>
                  <a:pt x="596" y="520"/>
                  <a:pt x="596" y="520"/>
                </a:cubicBezTo>
                <a:cubicBezTo>
                  <a:pt x="312" y="0"/>
                  <a:pt x="312" y="0"/>
                  <a:pt x="312" y="0"/>
                </a:cubicBezTo>
                <a:cubicBezTo>
                  <a:pt x="119" y="192"/>
                  <a:pt x="0" y="458"/>
                  <a:pt x="0" y="752"/>
                </a:cubicBezTo>
                <a:cubicBezTo>
                  <a:pt x="0" y="1340"/>
                  <a:pt x="476" y="1816"/>
                  <a:pt x="1064" y="1816"/>
                </a:cubicBezTo>
                <a:cubicBezTo>
                  <a:pt x="1652" y="1816"/>
                  <a:pt x="2128" y="1340"/>
                  <a:pt x="2128" y="752"/>
                </a:cubicBezTo>
                <a:cubicBezTo>
                  <a:pt x="2128" y="458"/>
                  <a:pt x="2009" y="192"/>
                  <a:pt x="1816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Eras Demi ITC" panose="020B0805030504020804" pitchFamily="34" charset="0"/>
              <a:cs typeface="Arial" panose="020B0604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3456915" y="5461634"/>
            <a:ext cx="741988" cy="814586"/>
            <a:chOff x="688975" y="2427288"/>
            <a:chExt cx="957263" cy="1050925"/>
          </a:xfrm>
          <a:solidFill>
            <a:schemeClr val="accent4">
              <a:lumMod val="75000"/>
            </a:schemeClr>
          </a:solidFill>
        </p:grpSpPr>
        <p:sp>
          <p:nvSpPr>
            <p:cNvPr id="77" name="Freeform 159"/>
            <p:cNvSpPr>
              <a:spLocks noEditPoints="1"/>
            </p:cNvSpPr>
            <p:nvPr/>
          </p:nvSpPr>
          <p:spPr bwMode="auto">
            <a:xfrm>
              <a:off x="846138" y="2589213"/>
              <a:ext cx="644525" cy="889000"/>
            </a:xfrm>
            <a:custGeom>
              <a:avLst/>
              <a:gdLst>
                <a:gd name="T0" fmla="*/ 751 w 2030"/>
                <a:gd name="T1" fmla="*/ 300 h 2803"/>
                <a:gd name="T2" fmla="*/ 479 w 2030"/>
                <a:gd name="T3" fmla="*/ 467 h 2803"/>
                <a:gd name="T4" fmla="*/ 304 w 2030"/>
                <a:gd name="T5" fmla="*/ 724 h 2803"/>
                <a:gd name="T6" fmla="*/ 259 w 2030"/>
                <a:gd name="T7" fmla="*/ 1035 h 2803"/>
                <a:gd name="T8" fmla="*/ 313 w 2030"/>
                <a:gd name="T9" fmla="*/ 1285 h 2803"/>
                <a:gd name="T10" fmla="*/ 414 w 2030"/>
                <a:gd name="T11" fmla="*/ 1473 h 2803"/>
                <a:gd name="T12" fmla="*/ 530 w 2030"/>
                <a:gd name="T13" fmla="*/ 1648 h 2803"/>
                <a:gd name="T14" fmla="*/ 603 w 2030"/>
                <a:gd name="T15" fmla="*/ 1845 h 2803"/>
                <a:gd name="T16" fmla="*/ 647 w 2030"/>
                <a:gd name="T17" fmla="*/ 1980 h 2803"/>
                <a:gd name="T18" fmla="*/ 1346 w 2030"/>
                <a:gd name="T19" fmla="*/ 2014 h 2803"/>
                <a:gd name="T20" fmla="*/ 1422 w 2030"/>
                <a:gd name="T21" fmla="*/ 1915 h 2803"/>
                <a:gd name="T22" fmla="*/ 1461 w 2030"/>
                <a:gd name="T23" fmla="*/ 1723 h 2803"/>
                <a:gd name="T24" fmla="*/ 1571 w 2030"/>
                <a:gd name="T25" fmla="*/ 1540 h 2803"/>
                <a:gd name="T26" fmla="*/ 1679 w 2030"/>
                <a:gd name="T27" fmla="*/ 1366 h 2803"/>
                <a:gd name="T28" fmla="*/ 1757 w 2030"/>
                <a:gd name="T29" fmla="*/ 1144 h 2803"/>
                <a:gd name="T30" fmla="*/ 1762 w 2030"/>
                <a:gd name="T31" fmla="*/ 846 h 2803"/>
                <a:gd name="T32" fmla="*/ 1635 w 2030"/>
                <a:gd name="T33" fmla="*/ 560 h 2803"/>
                <a:gd name="T34" fmla="*/ 1398 w 2030"/>
                <a:gd name="T35" fmla="*/ 353 h 2803"/>
                <a:gd name="T36" fmla="*/ 1084 w 2030"/>
                <a:gd name="T37" fmla="*/ 259 h 2803"/>
                <a:gd name="T38" fmla="*/ 1258 w 2030"/>
                <a:gd name="T39" fmla="*/ 30 h 2803"/>
                <a:gd name="T40" fmla="*/ 1614 w 2030"/>
                <a:gd name="T41" fmla="*/ 189 h 2803"/>
                <a:gd name="T42" fmla="*/ 1878 w 2030"/>
                <a:gd name="T43" fmla="*/ 462 h 2803"/>
                <a:gd name="T44" fmla="*/ 2016 w 2030"/>
                <a:gd name="T45" fmla="*/ 816 h 2803"/>
                <a:gd name="T46" fmla="*/ 2014 w 2030"/>
                <a:gd name="T47" fmla="*/ 1167 h 2803"/>
                <a:gd name="T48" fmla="*/ 1936 w 2030"/>
                <a:gd name="T49" fmla="*/ 1425 h 2803"/>
                <a:gd name="T50" fmla="*/ 1827 w 2030"/>
                <a:gd name="T51" fmla="*/ 1619 h 2803"/>
                <a:gd name="T52" fmla="*/ 1715 w 2030"/>
                <a:gd name="T53" fmla="*/ 1787 h 2803"/>
                <a:gd name="T54" fmla="*/ 1678 w 2030"/>
                <a:gd name="T55" fmla="*/ 1936 h 2803"/>
                <a:gd name="T56" fmla="*/ 1573 w 2030"/>
                <a:gd name="T57" fmla="*/ 2152 h 2803"/>
                <a:gd name="T58" fmla="*/ 1488 w 2030"/>
                <a:gd name="T59" fmla="*/ 2297 h 2803"/>
                <a:gd name="T60" fmla="*/ 1481 w 2030"/>
                <a:gd name="T61" fmla="*/ 2432 h 2803"/>
                <a:gd name="T62" fmla="*/ 1477 w 2030"/>
                <a:gd name="T63" fmla="*/ 2494 h 2803"/>
                <a:gd name="T64" fmla="*/ 1447 w 2030"/>
                <a:gd name="T65" fmla="*/ 2578 h 2803"/>
                <a:gd name="T66" fmla="*/ 1341 w 2030"/>
                <a:gd name="T67" fmla="*/ 2669 h 2803"/>
                <a:gd name="T68" fmla="*/ 1185 w 2030"/>
                <a:gd name="T69" fmla="*/ 2782 h 2803"/>
                <a:gd name="T70" fmla="*/ 891 w 2030"/>
                <a:gd name="T71" fmla="*/ 2800 h 2803"/>
                <a:gd name="T72" fmla="*/ 762 w 2030"/>
                <a:gd name="T73" fmla="*/ 2701 h 2803"/>
                <a:gd name="T74" fmla="*/ 607 w 2030"/>
                <a:gd name="T75" fmla="*/ 2609 h 2803"/>
                <a:gd name="T76" fmla="*/ 556 w 2030"/>
                <a:gd name="T77" fmla="*/ 2512 h 2803"/>
                <a:gd name="T78" fmla="*/ 551 w 2030"/>
                <a:gd name="T79" fmla="*/ 2468 h 2803"/>
                <a:gd name="T80" fmla="*/ 545 w 2030"/>
                <a:gd name="T81" fmla="*/ 2353 h 2803"/>
                <a:gd name="T82" fmla="*/ 538 w 2030"/>
                <a:gd name="T83" fmla="*/ 2224 h 2803"/>
                <a:gd name="T84" fmla="*/ 376 w 2030"/>
                <a:gd name="T85" fmla="*/ 2027 h 2803"/>
                <a:gd name="T86" fmla="*/ 340 w 2030"/>
                <a:gd name="T87" fmla="*/ 1841 h 2803"/>
                <a:gd name="T88" fmla="*/ 247 w 2030"/>
                <a:gd name="T89" fmla="*/ 1684 h 2803"/>
                <a:gd name="T90" fmla="*/ 137 w 2030"/>
                <a:gd name="T91" fmla="*/ 1510 h 2803"/>
                <a:gd name="T92" fmla="*/ 41 w 2030"/>
                <a:gd name="T93" fmla="*/ 1280 h 2803"/>
                <a:gd name="T94" fmla="*/ 0 w 2030"/>
                <a:gd name="T95" fmla="*/ 975 h 2803"/>
                <a:gd name="T96" fmla="*/ 80 w 2030"/>
                <a:gd name="T97" fmla="*/ 596 h 2803"/>
                <a:gd name="T98" fmla="*/ 298 w 2030"/>
                <a:gd name="T99" fmla="*/ 287 h 2803"/>
                <a:gd name="T100" fmla="*/ 621 w 2030"/>
                <a:gd name="T101" fmla="*/ 77 h 2803"/>
                <a:gd name="T102" fmla="*/ 1015 w 2030"/>
                <a:gd name="T10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30" h="2803">
                  <a:moveTo>
                    <a:pt x="1015" y="255"/>
                  </a:moveTo>
                  <a:lnTo>
                    <a:pt x="946" y="259"/>
                  </a:lnTo>
                  <a:lnTo>
                    <a:pt x="879" y="267"/>
                  </a:lnTo>
                  <a:lnTo>
                    <a:pt x="814" y="281"/>
                  </a:lnTo>
                  <a:lnTo>
                    <a:pt x="751" y="300"/>
                  </a:lnTo>
                  <a:lnTo>
                    <a:pt x="690" y="325"/>
                  </a:lnTo>
                  <a:lnTo>
                    <a:pt x="632" y="354"/>
                  </a:lnTo>
                  <a:lnTo>
                    <a:pt x="578" y="388"/>
                  </a:lnTo>
                  <a:lnTo>
                    <a:pt x="527" y="425"/>
                  </a:lnTo>
                  <a:lnTo>
                    <a:pt x="479" y="467"/>
                  </a:lnTo>
                  <a:lnTo>
                    <a:pt x="435" y="511"/>
                  </a:lnTo>
                  <a:lnTo>
                    <a:pt x="396" y="560"/>
                  </a:lnTo>
                  <a:lnTo>
                    <a:pt x="361" y="612"/>
                  </a:lnTo>
                  <a:lnTo>
                    <a:pt x="330" y="667"/>
                  </a:lnTo>
                  <a:lnTo>
                    <a:pt x="304" y="724"/>
                  </a:lnTo>
                  <a:lnTo>
                    <a:pt x="284" y="784"/>
                  </a:lnTo>
                  <a:lnTo>
                    <a:pt x="269" y="846"/>
                  </a:lnTo>
                  <a:lnTo>
                    <a:pt x="260" y="909"/>
                  </a:lnTo>
                  <a:lnTo>
                    <a:pt x="257" y="975"/>
                  </a:lnTo>
                  <a:lnTo>
                    <a:pt x="259" y="1035"/>
                  </a:lnTo>
                  <a:lnTo>
                    <a:pt x="264" y="1091"/>
                  </a:lnTo>
                  <a:lnTo>
                    <a:pt x="273" y="1144"/>
                  </a:lnTo>
                  <a:lnTo>
                    <a:pt x="284" y="1194"/>
                  </a:lnTo>
                  <a:lnTo>
                    <a:pt x="298" y="1241"/>
                  </a:lnTo>
                  <a:lnTo>
                    <a:pt x="313" y="1285"/>
                  </a:lnTo>
                  <a:lnTo>
                    <a:pt x="331" y="1327"/>
                  </a:lnTo>
                  <a:lnTo>
                    <a:pt x="351" y="1366"/>
                  </a:lnTo>
                  <a:lnTo>
                    <a:pt x="371" y="1404"/>
                  </a:lnTo>
                  <a:lnTo>
                    <a:pt x="393" y="1439"/>
                  </a:lnTo>
                  <a:lnTo>
                    <a:pt x="414" y="1473"/>
                  </a:lnTo>
                  <a:lnTo>
                    <a:pt x="437" y="1507"/>
                  </a:lnTo>
                  <a:lnTo>
                    <a:pt x="458" y="1539"/>
                  </a:lnTo>
                  <a:lnTo>
                    <a:pt x="483" y="1575"/>
                  </a:lnTo>
                  <a:lnTo>
                    <a:pt x="507" y="1612"/>
                  </a:lnTo>
                  <a:lnTo>
                    <a:pt x="530" y="1648"/>
                  </a:lnTo>
                  <a:lnTo>
                    <a:pt x="551" y="1685"/>
                  </a:lnTo>
                  <a:lnTo>
                    <a:pt x="569" y="1723"/>
                  </a:lnTo>
                  <a:lnTo>
                    <a:pt x="584" y="1762"/>
                  </a:lnTo>
                  <a:lnTo>
                    <a:pt x="595" y="1802"/>
                  </a:lnTo>
                  <a:lnTo>
                    <a:pt x="603" y="1845"/>
                  </a:lnTo>
                  <a:lnTo>
                    <a:pt x="605" y="1890"/>
                  </a:lnTo>
                  <a:lnTo>
                    <a:pt x="608" y="1915"/>
                  </a:lnTo>
                  <a:lnTo>
                    <a:pt x="618" y="1939"/>
                  </a:lnTo>
                  <a:lnTo>
                    <a:pt x="630" y="1960"/>
                  </a:lnTo>
                  <a:lnTo>
                    <a:pt x="647" y="1980"/>
                  </a:lnTo>
                  <a:lnTo>
                    <a:pt x="665" y="1998"/>
                  </a:lnTo>
                  <a:lnTo>
                    <a:pt x="684" y="2014"/>
                  </a:lnTo>
                  <a:lnTo>
                    <a:pt x="701" y="2027"/>
                  </a:lnTo>
                  <a:lnTo>
                    <a:pt x="1328" y="2027"/>
                  </a:lnTo>
                  <a:lnTo>
                    <a:pt x="1346" y="2014"/>
                  </a:lnTo>
                  <a:lnTo>
                    <a:pt x="1365" y="1998"/>
                  </a:lnTo>
                  <a:lnTo>
                    <a:pt x="1384" y="1980"/>
                  </a:lnTo>
                  <a:lnTo>
                    <a:pt x="1400" y="1960"/>
                  </a:lnTo>
                  <a:lnTo>
                    <a:pt x="1412" y="1939"/>
                  </a:lnTo>
                  <a:lnTo>
                    <a:pt x="1422" y="1915"/>
                  </a:lnTo>
                  <a:lnTo>
                    <a:pt x="1425" y="1890"/>
                  </a:lnTo>
                  <a:lnTo>
                    <a:pt x="1427" y="1845"/>
                  </a:lnTo>
                  <a:lnTo>
                    <a:pt x="1434" y="1802"/>
                  </a:lnTo>
                  <a:lnTo>
                    <a:pt x="1446" y="1762"/>
                  </a:lnTo>
                  <a:lnTo>
                    <a:pt x="1461" y="1723"/>
                  </a:lnTo>
                  <a:lnTo>
                    <a:pt x="1478" y="1686"/>
                  </a:lnTo>
                  <a:lnTo>
                    <a:pt x="1499" y="1648"/>
                  </a:lnTo>
                  <a:lnTo>
                    <a:pt x="1521" y="1612"/>
                  </a:lnTo>
                  <a:lnTo>
                    <a:pt x="1546" y="1576"/>
                  </a:lnTo>
                  <a:lnTo>
                    <a:pt x="1571" y="1540"/>
                  </a:lnTo>
                  <a:lnTo>
                    <a:pt x="1593" y="1508"/>
                  </a:lnTo>
                  <a:lnTo>
                    <a:pt x="1615" y="1474"/>
                  </a:lnTo>
                  <a:lnTo>
                    <a:pt x="1637" y="1440"/>
                  </a:lnTo>
                  <a:lnTo>
                    <a:pt x="1659" y="1404"/>
                  </a:lnTo>
                  <a:lnTo>
                    <a:pt x="1679" y="1366"/>
                  </a:lnTo>
                  <a:lnTo>
                    <a:pt x="1699" y="1327"/>
                  </a:lnTo>
                  <a:lnTo>
                    <a:pt x="1716" y="1285"/>
                  </a:lnTo>
                  <a:lnTo>
                    <a:pt x="1732" y="1241"/>
                  </a:lnTo>
                  <a:lnTo>
                    <a:pt x="1746" y="1194"/>
                  </a:lnTo>
                  <a:lnTo>
                    <a:pt x="1757" y="1144"/>
                  </a:lnTo>
                  <a:lnTo>
                    <a:pt x="1766" y="1091"/>
                  </a:lnTo>
                  <a:lnTo>
                    <a:pt x="1771" y="1035"/>
                  </a:lnTo>
                  <a:lnTo>
                    <a:pt x="1773" y="975"/>
                  </a:lnTo>
                  <a:lnTo>
                    <a:pt x="1770" y="909"/>
                  </a:lnTo>
                  <a:lnTo>
                    <a:pt x="1762" y="846"/>
                  </a:lnTo>
                  <a:lnTo>
                    <a:pt x="1746" y="783"/>
                  </a:lnTo>
                  <a:lnTo>
                    <a:pt x="1726" y="724"/>
                  </a:lnTo>
                  <a:lnTo>
                    <a:pt x="1701" y="667"/>
                  </a:lnTo>
                  <a:lnTo>
                    <a:pt x="1669" y="611"/>
                  </a:lnTo>
                  <a:lnTo>
                    <a:pt x="1635" y="560"/>
                  </a:lnTo>
                  <a:lnTo>
                    <a:pt x="1595" y="511"/>
                  </a:lnTo>
                  <a:lnTo>
                    <a:pt x="1551" y="467"/>
                  </a:lnTo>
                  <a:lnTo>
                    <a:pt x="1504" y="425"/>
                  </a:lnTo>
                  <a:lnTo>
                    <a:pt x="1452" y="387"/>
                  </a:lnTo>
                  <a:lnTo>
                    <a:pt x="1398" y="353"/>
                  </a:lnTo>
                  <a:lnTo>
                    <a:pt x="1340" y="325"/>
                  </a:lnTo>
                  <a:lnTo>
                    <a:pt x="1279" y="300"/>
                  </a:lnTo>
                  <a:lnTo>
                    <a:pt x="1216" y="281"/>
                  </a:lnTo>
                  <a:lnTo>
                    <a:pt x="1151" y="267"/>
                  </a:lnTo>
                  <a:lnTo>
                    <a:pt x="1084" y="259"/>
                  </a:lnTo>
                  <a:lnTo>
                    <a:pt x="1015" y="255"/>
                  </a:lnTo>
                  <a:close/>
                  <a:moveTo>
                    <a:pt x="1015" y="0"/>
                  </a:moveTo>
                  <a:lnTo>
                    <a:pt x="1098" y="4"/>
                  </a:lnTo>
                  <a:lnTo>
                    <a:pt x="1180" y="14"/>
                  </a:lnTo>
                  <a:lnTo>
                    <a:pt x="1258" y="30"/>
                  </a:lnTo>
                  <a:lnTo>
                    <a:pt x="1336" y="50"/>
                  </a:lnTo>
                  <a:lnTo>
                    <a:pt x="1409" y="77"/>
                  </a:lnTo>
                  <a:lnTo>
                    <a:pt x="1481" y="110"/>
                  </a:lnTo>
                  <a:lnTo>
                    <a:pt x="1549" y="147"/>
                  </a:lnTo>
                  <a:lnTo>
                    <a:pt x="1614" y="189"/>
                  </a:lnTo>
                  <a:lnTo>
                    <a:pt x="1675" y="236"/>
                  </a:lnTo>
                  <a:lnTo>
                    <a:pt x="1732" y="287"/>
                  </a:lnTo>
                  <a:lnTo>
                    <a:pt x="1785" y="341"/>
                  </a:lnTo>
                  <a:lnTo>
                    <a:pt x="1834" y="400"/>
                  </a:lnTo>
                  <a:lnTo>
                    <a:pt x="1878" y="462"/>
                  </a:lnTo>
                  <a:lnTo>
                    <a:pt x="1917" y="527"/>
                  </a:lnTo>
                  <a:lnTo>
                    <a:pt x="1950" y="596"/>
                  </a:lnTo>
                  <a:lnTo>
                    <a:pt x="1978" y="668"/>
                  </a:lnTo>
                  <a:lnTo>
                    <a:pt x="2001" y="740"/>
                  </a:lnTo>
                  <a:lnTo>
                    <a:pt x="2016" y="816"/>
                  </a:lnTo>
                  <a:lnTo>
                    <a:pt x="2027" y="895"/>
                  </a:lnTo>
                  <a:lnTo>
                    <a:pt x="2030" y="975"/>
                  </a:lnTo>
                  <a:lnTo>
                    <a:pt x="2028" y="1042"/>
                  </a:lnTo>
                  <a:lnTo>
                    <a:pt x="2023" y="1107"/>
                  </a:lnTo>
                  <a:lnTo>
                    <a:pt x="2014" y="1167"/>
                  </a:lnTo>
                  <a:lnTo>
                    <a:pt x="2003" y="1226"/>
                  </a:lnTo>
                  <a:lnTo>
                    <a:pt x="1989" y="1280"/>
                  </a:lnTo>
                  <a:lnTo>
                    <a:pt x="1973" y="1331"/>
                  </a:lnTo>
                  <a:lnTo>
                    <a:pt x="1955" y="1380"/>
                  </a:lnTo>
                  <a:lnTo>
                    <a:pt x="1936" y="1425"/>
                  </a:lnTo>
                  <a:lnTo>
                    <a:pt x="1915" y="1468"/>
                  </a:lnTo>
                  <a:lnTo>
                    <a:pt x="1894" y="1509"/>
                  </a:lnTo>
                  <a:lnTo>
                    <a:pt x="1871" y="1548"/>
                  </a:lnTo>
                  <a:lnTo>
                    <a:pt x="1849" y="1585"/>
                  </a:lnTo>
                  <a:lnTo>
                    <a:pt x="1827" y="1619"/>
                  </a:lnTo>
                  <a:lnTo>
                    <a:pt x="1805" y="1651"/>
                  </a:lnTo>
                  <a:lnTo>
                    <a:pt x="1783" y="1683"/>
                  </a:lnTo>
                  <a:lnTo>
                    <a:pt x="1757" y="1721"/>
                  </a:lnTo>
                  <a:lnTo>
                    <a:pt x="1734" y="1755"/>
                  </a:lnTo>
                  <a:lnTo>
                    <a:pt x="1715" y="1787"/>
                  </a:lnTo>
                  <a:lnTo>
                    <a:pt x="1701" y="1815"/>
                  </a:lnTo>
                  <a:lnTo>
                    <a:pt x="1690" y="1841"/>
                  </a:lnTo>
                  <a:lnTo>
                    <a:pt x="1683" y="1866"/>
                  </a:lnTo>
                  <a:lnTo>
                    <a:pt x="1681" y="1890"/>
                  </a:lnTo>
                  <a:lnTo>
                    <a:pt x="1678" y="1936"/>
                  </a:lnTo>
                  <a:lnTo>
                    <a:pt x="1668" y="1982"/>
                  </a:lnTo>
                  <a:lnTo>
                    <a:pt x="1654" y="2027"/>
                  </a:lnTo>
                  <a:lnTo>
                    <a:pt x="1632" y="2071"/>
                  </a:lnTo>
                  <a:lnTo>
                    <a:pt x="1605" y="2112"/>
                  </a:lnTo>
                  <a:lnTo>
                    <a:pt x="1573" y="2152"/>
                  </a:lnTo>
                  <a:lnTo>
                    <a:pt x="1535" y="2189"/>
                  </a:lnTo>
                  <a:lnTo>
                    <a:pt x="1492" y="2224"/>
                  </a:lnTo>
                  <a:lnTo>
                    <a:pt x="1491" y="2245"/>
                  </a:lnTo>
                  <a:lnTo>
                    <a:pt x="1490" y="2270"/>
                  </a:lnTo>
                  <a:lnTo>
                    <a:pt x="1488" y="2297"/>
                  </a:lnTo>
                  <a:lnTo>
                    <a:pt x="1487" y="2325"/>
                  </a:lnTo>
                  <a:lnTo>
                    <a:pt x="1485" y="2353"/>
                  </a:lnTo>
                  <a:lnTo>
                    <a:pt x="1484" y="2381"/>
                  </a:lnTo>
                  <a:lnTo>
                    <a:pt x="1482" y="2408"/>
                  </a:lnTo>
                  <a:lnTo>
                    <a:pt x="1481" y="2432"/>
                  </a:lnTo>
                  <a:lnTo>
                    <a:pt x="1479" y="2452"/>
                  </a:lnTo>
                  <a:lnTo>
                    <a:pt x="1478" y="2468"/>
                  </a:lnTo>
                  <a:lnTo>
                    <a:pt x="1478" y="2479"/>
                  </a:lnTo>
                  <a:lnTo>
                    <a:pt x="1477" y="2482"/>
                  </a:lnTo>
                  <a:lnTo>
                    <a:pt x="1477" y="2494"/>
                  </a:lnTo>
                  <a:lnTo>
                    <a:pt x="1475" y="2509"/>
                  </a:lnTo>
                  <a:lnTo>
                    <a:pt x="1471" y="2525"/>
                  </a:lnTo>
                  <a:lnTo>
                    <a:pt x="1466" y="2541"/>
                  </a:lnTo>
                  <a:lnTo>
                    <a:pt x="1457" y="2560"/>
                  </a:lnTo>
                  <a:lnTo>
                    <a:pt x="1447" y="2578"/>
                  </a:lnTo>
                  <a:lnTo>
                    <a:pt x="1433" y="2596"/>
                  </a:lnTo>
                  <a:lnTo>
                    <a:pt x="1417" y="2616"/>
                  </a:lnTo>
                  <a:lnTo>
                    <a:pt x="1396" y="2634"/>
                  </a:lnTo>
                  <a:lnTo>
                    <a:pt x="1370" y="2653"/>
                  </a:lnTo>
                  <a:lnTo>
                    <a:pt x="1341" y="2669"/>
                  </a:lnTo>
                  <a:lnTo>
                    <a:pt x="1308" y="2686"/>
                  </a:lnTo>
                  <a:lnTo>
                    <a:pt x="1268" y="2701"/>
                  </a:lnTo>
                  <a:lnTo>
                    <a:pt x="1245" y="2730"/>
                  </a:lnTo>
                  <a:lnTo>
                    <a:pt x="1216" y="2757"/>
                  </a:lnTo>
                  <a:lnTo>
                    <a:pt x="1185" y="2782"/>
                  </a:lnTo>
                  <a:lnTo>
                    <a:pt x="1163" y="2793"/>
                  </a:lnTo>
                  <a:lnTo>
                    <a:pt x="1139" y="2800"/>
                  </a:lnTo>
                  <a:lnTo>
                    <a:pt x="1114" y="2803"/>
                  </a:lnTo>
                  <a:lnTo>
                    <a:pt x="916" y="2803"/>
                  </a:lnTo>
                  <a:lnTo>
                    <a:pt x="891" y="2800"/>
                  </a:lnTo>
                  <a:lnTo>
                    <a:pt x="867" y="2793"/>
                  </a:lnTo>
                  <a:lnTo>
                    <a:pt x="845" y="2782"/>
                  </a:lnTo>
                  <a:lnTo>
                    <a:pt x="814" y="2757"/>
                  </a:lnTo>
                  <a:lnTo>
                    <a:pt x="785" y="2730"/>
                  </a:lnTo>
                  <a:lnTo>
                    <a:pt x="762" y="2701"/>
                  </a:lnTo>
                  <a:lnTo>
                    <a:pt x="720" y="2684"/>
                  </a:lnTo>
                  <a:lnTo>
                    <a:pt x="685" y="2667"/>
                  </a:lnTo>
                  <a:lnTo>
                    <a:pt x="653" y="2648"/>
                  </a:lnTo>
                  <a:lnTo>
                    <a:pt x="628" y="2629"/>
                  </a:lnTo>
                  <a:lnTo>
                    <a:pt x="607" y="2609"/>
                  </a:lnTo>
                  <a:lnTo>
                    <a:pt x="590" y="2588"/>
                  </a:lnTo>
                  <a:lnTo>
                    <a:pt x="578" y="2568"/>
                  </a:lnTo>
                  <a:lnTo>
                    <a:pt x="567" y="2549"/>
                  </a:lnTo>
                  <a:lnTo>
                    <a:pt x="561" y="2530"/>
                  </a:lnTo>
                  <a:lnTo>
                    <a:pt x="556" y="2512"/>
                  </a:lnTo>
                  <a:lnTo>
                    <a:pt x="554" y="2496"/>
                  </a:lnTo>
                  <a:lnTo>
                    <a:pt x="552" y="2482"/>
                  </a:lnTo>
                  <a:lnTo>
                    <a:pt x="552" y="2482"/>
                  </a:lnTo>
                  <a:lnTo>
                    <a:pt x="552" y="2479"/>
                  </a:lnTo>
                  <a:lnTo>
                    <a:pt x="551" y="2468"/>
                  </a:lnTo>
                  <a:lnTo>
                    <a:pt x="550" y="2452"/>
                  </a:lnTo>
                  <a:lnTo>
                    <a:pt x="549" y="2432"/>
                  </a:lnTo>
                  <a:lnTo>
                    <a:pt x="548" y="2408"/>
                  </a:lnTo>
                  <a:lnTo>
                    <a:pt x="546" y="2381"/>
                  </a:lnTo>
                  <a:lnTo>
                    <a:pt x="545" y="2353"/>
                  </a:lnTo>
                  <a:lnTo>
                    <a:pt x="543" y="2325"/>
                  </a:lnTo>
                  <a:lnTo>
                    <a:pt x="542" y="2297"/>
                  </a:lnTo>
                  <a:lnTo>
                    <a:pt x="540" y="2270"/>
                  </a:lnTo>
                  <a:lnTo>
                    <a:pt x="539" y="2245"/>
                  </a:lnTo>
                  <a:lnTo>
                    <a:pt x="538" y="2224"/>
                  </a:lnTo>
                  <a:lnTo>
                    <a:pt x="495" y="2189"/>
                  </a:lnTo>
                  <a:lnTo>
                    <a:pt x="457" y="2152"/>
                  </a:lnTo>
                  <a:lnTo>
                    <a:pt x="425" y="2112"/>
                  </a:lnTo>
                  <a:lnTo>
                    <a:pt x="398" y="2071"/>
                  </a:lnTo>
                  <a:lnTo>
                    <a:pt x="376" y="2027"/>
                  </a:lnTo>
                  <a:lnTo>
                    <a:pt x="362" y="1982"/>
                  </a:lnTo>
                  <a:lnTo>
                    <a:pt x="352" y="1936"/>
                  </a:lnTo>
                  <a:lnTo>
                    <a:pt x="349" y="1890"/>
                  </a:lnTo>
                  <a:lnTo>
                    <a:pt x="347" y="1866"/>
                  </a:lnTo>
                  <a:lnTo>
                    <a:pt x="340" y="1841"/>
                  </a:lnTo>
                  <a:lnTo>
                    <a:pt x="329" y="1815"/>
                  </a:lnTo>
                  <a:lnTo>
                    <a:pt x="314" y="1787"/>
                  </a:lnTo>
                  <a:lnTo>
                    <a:pt x="296" y="1755"/>
                  </a:lnTo>
                  <a:lnTo>
                    <a:pt x="274" y="1721"/>
                  </a:lnTo>
                  <a:lnTo>
                    <a:pt x="247" y="1684"/>
                  </a:lnTo>
                  <a:lnTo>
                    <a:pt x="226" y="1652"/>
                  </a:lnTo>
                  <a:lnTo>
                    <a:pt x="204" y="1619"/>
                  </a:lnTo>
                  <a:lnTo>
                    <a:pt x="181" y="1585"/>
                  </a:lnTo>
                  <a:lnTo>
                    <a:pt x="159" y="1548"/>
                  </a:lnTo>
                  <a:lnTo>
                    <a:pt x="137" y="1510"/>
                  </a:lnTo>
                  <a:lnTo>
                    <a:pt x="115" y="1468"/>
                  </a:lnTo>
                  <a:lnTo>
                    <a:pt x="94" y="1425"/>
                  </a:lnTo>
                  <a:lnTo>
                    <a:pt x="75" y="1380"/>
                  </a:lnTo>
                  <a:lnTo>
                    <a:pt x="56" y="1331"/>
                  </a:lnTo>
                  <a:lnTo>
                    <a:pt x="41" y="1280"/>
                  </a:lnTo>
                  <a:lnTo>
                    <a:pt x="27" y="1226"/>
                  </a:lnTo>
                  <a:lnTo>
                    <a:pt x="16" y="1167"/>
                  </a:lnTo>
                  <a:lnTo>
                    <a:pt x="7" y="1107"/>
                  </a:lnTo>
                  <a:lnTo>
                    <a:pt x="2" y="1042"/>
                  </a:lnTo>
                  <a:lnTo>
                    <a:pt x="0" y="975"/>
                  </a:lnTo>
                  <a:lnTo>
                    <a:pt x="3" y="895"/>
                  </a:lnTo>
                  <a:lnTo>
                    <a:pt x="13" y="816"/>
                  </a:lnTo>
                  <a:lnTo>
                    <a:pt x="29" y="740"/>
                  </a:lnTo>
                  <a:lnTo>
                    <a:pt x="52" y="668"/>
                  </a:lnTo>
                  <a:lnTo>
                    <a:pt x="80" y="596"/>
                  </a:lnTo>
                  <a:lnTo>
                    <a:pt x="113" y="527"/>
                  </a:lnTo>
                  <a:lnTo>
                    <a:pt x="152" y="462"/>
                  </a:lnTo>
                  <a:lnTo>
                    <a:pt x="196" y="400"/>
                  </a:lnTo>
                  <a:lnTo>
                    <a:pt x="245" y="341"/>
                  </a:lnTo>
                  <a:lnTo>
                    <a:pt x="298" y="287"/>
                  </a:lnTo>
                  <a:lnTo>
                    <a:pt x="355" y="236"/>
                  </a:lnTo>
                  <a:lnTo>
                    <a:pt x="416" y="189"/>
                  </a:lnTo>
                  <a:lnTo>
                    <a:pt x="481" y="147"/>
                  </a:lnTo>
                  <a:lnTo>
                    <a:pt x="549" y="110"/>
                  </a:lnTo>
                  <a:lnTo>
                    <a:pt x="621" y="77"/>
                  </a:lnTo>
                  <a:lnTo>
                    <a:pt x="695" y="50"/>
                  </a:lnTo>
                  <a:lnTo>
                    <a:pt x="772" y="30"/>
                  </a:lnTo>
                  <a:lnTo>
                    <a:pt x="850" y="14"/>
                  </a:lnTo>
                  <a:lnTo>
                    <a:pt x="932" y="4"/>
                  </a:lnTo>
                  <a:lnTo>
                    <a:pt x="10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Eras Demi ITC" panose="020B08050305040208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160"/>
            <p:cNvSpPr>
              <a:spLocks/>
            </p:cNvSpPr>
            <p:nvPr/>
          </p:nvSpPr>
          <p:spPr bwMode="auto">
            <a:xfrm>
              <a:off x="1147763" y="2427288"/>
              <a:ext cx="39688" cy="101600"/>
            </a:xfrm>
            <a:custGeom>
              <a:avLst/>
              <a:gdLst>
                <a:gd name="T0" fmla="*/ 64 w 128"/>
                <a:gd name="T1" fmla="*/ 0 h 318"/>
                <a:gd name="T2" fmla="*/ 64 w 128"/>
                <a:gd name="T3" fmla="*/ 0 h 318"/>
                <a:gd name="T4" fmla="*/ 81 w 128"/>
                <a:gd name="T5" fmla="*/ 2 h 318"/>
                <a:gd name="T6" fmla="*/ 96 w 128"/>
                <a:gd name="T7" fmla="*/ 9 h 318"/>
                <a:gd name="T8" fmla="*/ 109 w 128"/>
                <a:gd name="T9" fmla="*/ 19 h 318"/>
                <a:gd name="T10" fmla="*/ 120 w 128"/>
                <a:gd name="T11" fmla="*/ 32 h 318"/>
                <a:gd name="T12" fmla="*/ 126 w 128"/>
                <a:gd name="T13" fmla="*/ 47 h 318"/>
                <a:gd name="T14" fmla="*/ 128 w 128"/>
                <a:gd name="T15" fmla="*/ 64 h 318"/>
                <a:gd name="T16" fmla="*/ 128 w 128"/>
                <a:gd name="T17" fmla="*/ 254 h 318"/>
                <a:gd name="T18" fmla="*/ 126 w 128"/>
                <a:gd name="T19" fmla="*/ 272 h 318"/>
                <a:gd name="T20" fmla="*/ 120 w 128"/>
                <a:gd name="T21" fmla="*/ 287 h 318"/>
                <a:gd name="T22" fmla="*/ 109 w 128"/>
                <a:gd name="T23" fmla="*/ 300 h 318"/>
                <a:gd name="T24" fmla="*/ 96 w 128"/>
                <a:gd name="T25" fmla="*/ 310 h 318"/>
                <a:gd name="T26" fmla="*/ 81 w 128"/>
                <a:gd name="T27" fmla="*/ 316 h 318"/>
                <a:gd name="T28" fmla="*/ 64 w 128"/>
                <a:gd name="T29" fmla="*/ 318 h 318"/>
                <a:gd name="T30" fmla="*/ 47 w 128"/>
                <a:gd name="T31" fmla="*/ 316 h 318"/>
                <a:gd name="T32" fmla="*/ 31 w 128"/>
                <a:gd name="T33" fmla="*/ 310 h 318"/>
                <a:gd name="T34" fmla="*/ 19 w 128"/>
                <a:gd name="T35" fmla="*/ 300 h 318"/>
                <a:gd name="T36" fmla="*/ 8 w 128"/>
                <a:gd name="T37" fmla="*/ 287 h 318"/>
                <a:gd name="T38" fmla="*/ 2 w 128"/>
                <a:gd name="T39" fmla="*/ 272 h 318"/>
                <a:gd name="T40" fmla="*/ 0 w 128"/>
                <a:gd name="T41" fmla="*/ 254 h 318"/>
                <a:gd name="T42" fmla="*/ 0 w 128"/>
                <a:gd name="T43" fmla="*/ 64 h 318"/>
                <a:gd name="T44" fmla="*/ 2 w 128"/>
                <a:gd name="T45" fmla="*/ 47 h 318"/>
                <a:gd name="T46" fmla="*/ 8 w 128"/>
                <a:gd name="T47" fmla="*/ 32 h 318"/>
                <a:gd name="T48" fmla="*/ 19 w 128"/>
                <a:gd name="T49" fmla="*/ 19 h 318"/>
                <a:gd name="T50" fmla="*/ 31 w 128"/>
                <a:gd name="T51" fmla="*/ 9 h 318"/>
                <a:gd name="T52" fmla="*/ 47 w 128"/>
                <a:gd name="T53" fmla="*/ 2 h 318"/>
                <a:gd name="T54" fmla="*/ 64 w 128"/>
                <a:gd name="T55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318">
                  <a:moveTo>
                    <a:pt x="64" y="0"/>
                  </a:moveTo>
                  <a:lnTo>
                    <a:pt x="64" y="0"/>
                  </a:lnTo>
                  <a:lnTo>
                    <a:pt x="81" y="2"/>
                  </a:lnTo>
                  <a:lnTo>
                    <a:pt x="96" y="9"/>
                  </a:lnTo>
                  <a:lnTo>
                    <a:pt x="109" y="19"/>
                  </a:lnTo>
                  <a:lnTo>
                    <a:pt x="120" y="32"/>
                  </a:lnTo>
                  <a:lnTo>
                    <a:pt x="126" y="47"/>
                  </a:lnTo>
                  <a:lnTo>
                    <a:pt x="128" y="64"/>
                  </a:lnTo>
                  <a:lnTo>
                    <a:pt x="128" y="254"/>
                  </a:lnTo>
                  <a:lnTo>
                    <a:pt x="126" y="272"/>
                  </a:lnTo>
                  <a:lnTo>
                    <a:pt x="120" y="287"/>
                  </a:lnTo>
                  <a:lnTo>
                    <a:pt x="109" y="300"/>
                  </a:lnTo>
                  <a:lnTo>
                    <a:pt x="96" y="310"/>
                  </a:lnTo>
                  <a:lnTo>
                    <a:pt x="81" y="316"/>
                  </a:lnTo>
                  <a:lnTo>
                    <a:pt x="64" y="318"/>
                  </a:lnTo>
                  <a:lnTo>
                    <a:pt x="47" y="316"/>
                  </a:lnTo>
                  <a:lnTo>
                    <a:pt x="31" y="310"/>
                  </a:lnTo>
                  <a:lnTo>
                    <a:pt x="19" y="300"/>
                  </a:lnTo>
                  <a:lnTo>
                    <a:pt x="8" y="287"/>
                  </a:lnTo>
                  <a:lnTo>
                    <a:pt x="2" y="272"/>
                  </a:lnTo>
                  <a:lnTo>
                    <a:pt x="0" y="254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8" y="32"/>
                  </a:lnTo>
                  <a:lnTo>
                    <a:pt x="19" y="19"/>
                  </a:lnTo>
                  <a:lnTo>
                    <a:pt x="31" y="9"/>
                  </a:lnTo>
                  <a:lnTo>
                    <a:pt x="47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Eras Demi ITC" panose="020B08050305040208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 161"/>
            <p:cNvSpPr>
              <a:spLocks/>
            </p:cNvSpPr>
            <p:nvPr/>
          </p:nvSpPr>
          <p:spPr bwMode="auto">
            <a:xfrm>
              <a:off x="917575" y="2487613"/>
              <a:ext cx="71438" cy="93663"/>
            </a:xfrm>
            <a:custGeom>
              <a:avLst/>
              <a:gdLst>
                <a:gd name="T0" fmla="*/ 64 w 225"/>
                <a:gd name="T1" fmla="*/ 0 h 293"/>
                <a:gd name="T2" fmla="*/ 81 w 225"/>
                <a:gd name="T3" fmla="*/ 2 h 293"/>
                <a:gd name="T4" fmla="*/ 96 w 225"/>
                <a:gd name="T5" fmla="*/ 8 h 293"/>
                <a:gd name="T6" fmla="*/ 110 w 225"/>
                <a:gd name="T7" fmla="*/ 19 h 293"/>
                <a:gd name="T8" fmla="*/ 120 w 225"/>
                <a:gd name="T9" fmla="*/ 32 h 293"/>
                <a:gd name="T10" fmla="*/ 216 w 225"/>
                <a:gd name="T11" fmla="*/ 198 h 293"/>
                <a:gd name="T12" fmla="*/ 223 w 225"/>
                <a:gd name="T13" fmla="*/ 213 h 293"/>
                <a:gd name="T14" fmla="*/ 225 w 225"/>
                <a:gd name="T15" fmla="*/ 230 h 293"/>
                <a:gd name="T16" fmla="*/ 223 w 225"/>
                <a:gd name="T17" fmla="*/ 246 h 293"/>
                <a:gd name="T18" fmla="*/ 216 w 225"/>
                <a:gd name="T19" fmla="*/ 261 h 293"/>
                <a:gd name="T20" fmla="*/ 207 w 225"/>
                <a:gd name="T21" fmla="*/ 275 h 293"/>
                <a:gd name="T22" fmla="*/ 193 w 225"/>
                <a:gd name="T23" fmla="*/ 285 h 293"/>
                <a:gd name="T24" fmla="*/ 178 w 225"/>
                <a:gd name="T25" fmla="*/ 291 h 293"/>
                <a:gd name="T26" fmla="*/ 161 w 225"/>
                <a:gd name="T27" fmla="*/ 293 h 293"/>
                <a:gd name="T28" fmla="*/ 144 w 225"/>
                <a:gd name="T29" fmla="*/ 291 h 293"/>
                <a:gd name="T30" fmla="*/ 129 w 225"/>
                <a:gd name="T31" fmla="*/ 285 h 293"/>
                <a:gd name="T32" fmla="*/ 116 w 225"/>
                <a:gd name="T33" fmla="*/ 275 h 293"/>
                <a:gd name="T34" fmla="*/ 105 w 225"/>
                <a:gd name="T35" fmla="*/ 261 h 293"/>
                <a:gd name="T36" fmla="*/ 9 w 225"/>
                <a:gd name="T37" fmla="*/ 96 h 293"/>
                <a:gd name="T38" fmla="*/ 3 w 225"/>
                <a:gd name="T39" fmla="*/ 80 h 293"/>
                <a:gd name="T40" fmla="*/ 0 w 225"/>
                <a:gd name="T41" fmla="*/ 63 h 293"/>
                <a:gd name="T42" fmla="*/ 3 w 225"/>
                <a:gd name="T43" fmla="*/ 48 h 293"/>
                <a:gd name="T44" fmla="*/ 9 w 225"/>
                <a:gd name="T45" fmla="*/ 32 h 293"/>
                <a:gd name="T46" fmla="*/ 19 w 225"/>
                <a:gd name="T47" fmla="*/ 20 h 293"/>
                <a:gd name="T48" fmla="*/ 32 w 225"/>
                <a:gd name="T49" fmla="*/ 9 h 293"/>
                <a:gd name="T50" fmla="*/ 49 w 225"/>
                <a:gd name="T51" fmla="*/ 2 h 293"/>
                <a:gd name="T52" fmla="*/ 64 w 225"/>
                <a:gd name="T5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93">
                  <a:moveTo>
                    <a:pt x="64" y="0"/>
                  </a:moveTo>
                  <a:lnTo>
                    <a:pt x="81" y="2"/>
                  </a:lnTo>
                  <a:lnTo>
                    <a:pt x="96" y="8"/>
                  </a:lnTo>
                  <a:lnTo>
                    <a:pt x="110" y="19"/>
                  </a:lnTo>
                  <a:lnTo>
                    <a:pt x="120" y="32"/>
                  </a:lnTo>
                  <a:lnTo>
                    <a:pt x="216" y="198"/>
                  </a:lnTo>
                  <a:lnTo>
                    <a:pt x="223" y="213"/>
                  </a:lnTo>
                  <a:lnTo>
                    <a:pt x="225" y="230"/>
                  </a:lnTo>
                  <a:lnTo>
                    <a:pt x="223" y="246"/>
                  </a:lnTo>
                  <a:lnTo>
                    <a:pt x="216" y="261"/>
                  </a:lnTo>
                  <a:lnTo>
                    <a:pt x="207" y="275"/>
                  </a:lnTo>
                  <a:lnTo>
                    <a:pt x="193" y="285"/>
                  </a:lnTo>
                  <a:lnTo>
                    <a:pt x="178" y="291"/>
                  </a:lnTo>
                  <a:lnTo>
                    <a:pt x="161" y="293"/>
                  </a:lnTo>
                  <a:lnTo>
                    <a:pt x="144" y="291"/>
                  </a:lnTo>
                  <a:lnTo>
                    <a:pt x="129" y="285"/>
                  </a:lnTo>
                  <a:lnTo>
                    <a:pt x="116" y="275"/>
                  </a:lnTo>
                  <a:lnTo>
                    <a:pt x="105" y="261"/>
                  </a:lnTo>
                  <a:lnTo>
                    <a:pt x="9" y="96"/>
                  </a:lnTo>
                  <a:lnTo>
                    <a:pt x="3" y="80"/>
                  </a:lnTo>
                  <a:lnTo>
                    <a:pt x="0" y="63"/>
                  </a:lnTo>
                  <a:lnTo>
                    <a:pt x="3" y="48"/>
                  </a:lnTo>
                  <a:lnTo>
                    <a:pt x="9" y="32"/>
                  </a:lnTo>
                  <a:lnTo>
                    <a:pt x="19" y="20"/>
                  </a:lnTo>
                  <a:lnTo>
                    <a:pt x="32" y="9"/>
                  </a:lnTo>
                  <a:lnTo>
                    <a:pt x="49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Eras Demi ITC" panose="020B08050305040208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 162"/>
            <p:cNvSpPr>
              <a:spLocks/>
            </p:cNvSpPr>
            <p:nvPr/>
          </p:nvSpPr>
          <p:spPr bwMode="auto">
            <a:xfrm>
              <a:off x="750888" y="2655888"/>
              <a:ext cx="93663" cy="69850"/>
            </a:xfrm>
            <a:custGeom>
              <a:avLst/>
              <a:gdLst>
                <a:gd name="T0" fmla="*/ 64 w 295"/>
                <a:gd name="T1" fmla="*/ 0 h 222"/>
                <a:gd name="T2" fmla="*/ 80 w 295"/>
                <a:gd name="T3" fmla="*/ 2 h 222"/>
                <a:gd name="T4" fmla="*/ 96 w 295"/>
                <a:gd name="T5" fmla="*/ 8 h 222"/>
                <a:gd name="T6" fmla="*/ 263 w 295"/>
                <a:gd name="T7" fmla="*/ 103 h 222"/>
                <a:gd name="T8" fmla="*/ 277 w 295"/>
                <a:gd name="T9" fmla="*/ 114 h 222"/>
                <a:gd name="T10" fmla="*/ 286 w 295"/>
                <a:gd name="T11" fmla="*/ 127 h 222"/>
                <a:gd name="T12" fmla="*/ 293 w 295"/>
                <a:gd name="T13" fmla="*/ 142 h 222"/>
                <a:gd name="T14" fmla="*/ 295 w 295"/>
                <a:gd name="T15" fmla="*/ 158 h 222"/>
                <a:gd name="T16" fmla="*/ 293 w 295"/>
                <a:gd name="T17" fmla="*/ 174 h 222"/>
                <a:gd name="T18" fmla="*/ 286 w 295"/>
                <a:gd name="T19" fmla="*/ 190 h 222"/>
                <a:gd name="T20" fmla="*/ 276 w 295"/>
                <a:gd name="T21" fmla="*/ 204 h 222"/>
                <a:gd name="T22" fmla="*/ 262 w 295"/>
                <a:gd name="T23" fmla="*/ 214 h 222"/>
                <a:gd name="T24" fmla="*/ 246 w 295"/>
                <a:gd name="T25" fmla="*/ 220 h 222"/>
                <a:gd name="T26" fmla="*/ 231 w 295"/>
                <a:gd name="T27" fmla="*/ 222 h 222"/>
                <a:gd name="T28" fmla="*/ 214 w 295"/>
                <a:gd name="T29" fmla="*/ 220 h 222"/>
                <a:gd name="T30" fmla="*/ 198 w 295"/>
                <a:gd name="T31" fmla="*/ 213 h 222"/>
                <a:gd name="T32" fmla="*/ 31 w 295"/>
                <a:gd name="T33" fmla="*/ 118 h 222"/>
                <a:gd name="T34" fmla="*/ 18 w 295"/>
                <a:gd name="T35" fmla="*/ 108 h 222"/>
                <a:gd name="T36" fmla="*/ 8 w 295"/>
                <a:gd name="T37" fmla="*/ 94 h 222"/>
                <a:gd name="T38" fmla="*/ 2 w 295"/>
                <a:gd name="T39" fmla="*/ 80 h 222"/>
                <a:gd name="T40" fmla="*/ 0 w 295"/>
                <a:gd name="T41" fmla="*/ 63 h 222"/>
                <a:gd name="T42" fmla="*/ 2 w 295"/>
                <a:gd name="T43" fmla="*/ 46 h 222"/>
                <a:gd name="T44" fmla="*/ 8 w 295"/>
                <a:gd name="T45" fmla="*/ 31 h 222"/>
                <a:gd name="T46" fmla="*/ 19 w 295"/>
                <a:gd name="T47" fmla="*/ 17 h 222"/>
                <a:gd name="T48" fmla="*/ 32 w 295"/>
                <a:gd name="T49" fmla="*/ 8 h 222"/>
                <a:gd name="T50" fmla="*/ 47 w 295"/>
                <a:gd name="T51" fmla="*/ 2 h 222"/>
                <a:gd name="T52" fmla="*/ 64 w 295"/>
                <a:gd name="T5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5" h="222">
                  <a:moveTo>
                    <a:pt x="64" y="0"/>
                  </a:moveTo>
                  <a:lnTo>
                    <a:pt x="80" y="2"/>
                  </a:lnTo>
                  <a:lnTo>
                    <a:pt x="96" y="8"/>
                  </a:lnTo>
                  <a:lnTo>
                    <a:pt x="263" y="103"/>
                  </a:lnTo>
                  <a:lnTo>
                    <a:pt x="277" y="114"/>
                  </a:lnTo>
                  <a:lnTo>
                    <a:pt x="286" y="127"/>
                  </a:lnTo>
                  <a:lnTo>
                    <a:pt x="293" y="142"/>
                  </a:lnTo>
                  <a:lnTo>
                    <a:pt x="295" y="158"/>
                  </a:lnTo>
                  <a:lnTo>
                    <a:pt x="293" y="174"/>
                  </a:lnTo>
                  <a:lnTo>
                    <a:pt x="286" y="190"/>
                  </a:lnTo>
                  <a:lnTo>
                    <a:pt x="276" y="204"/>
                  </a:lnTo>
                  <a:lnTo>
                    <a:pt x="262" y="214"/>
                  </a:lnTo>
                  <a:lnTo>
                    <a:pt x="246" y="220"/>
                  </a:lnTo>
                  <a:lnTo>
                    <a:pt x="231" y="222"/>
                  </a:lnTo>
                  <a:lnTo>
                    <a:pt x="214" y="220"/>
                  </a:lnTo>
                  <a:lnTo>
                    <a:pt x="198" y="213"/>
                  </a:lnTo>
                  <a:lnTo>
                    <a:pt x="31" y="118"/>
                  </a:lnTo>
                  <a:lnTo>
                    <a:pt x="18" y="108"/>
                  </a:lnTo>
                  <a:lnTo>
                    <a:pt x="8" y="94"/>
                  </a:lnTo>
                  <a:lnTo>
                    <a:pt x="2" y="80"/>
                  </a:lnTo>
                  <a:lnTo>
                    <a:pt x="0" y="63"/>
                  </a:lnTo>
                  <a:lnTo>
                    <a:pt x="2" y="46"/>
                  </a:lnTo>
                  <a:lnTo>
                    <a:pt x="8" y="31"/>
                  </a:lnTo>
                  <a:lnTo>
                    <a:pt x="19" y="17"/>
                  </a:lnTo>
                  <a:lnTo>
                    <a:pt x="32" y="8"/>
                  </a:lnTo>
                  <a:lnTo>
                    <a:pt x="47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Eras Demi ITC" panose="020B08050305040208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163"/>
            <p:cNvSpPr>
              <a:spLocks/>
            </p:cNvSpPr>
            <p:nvPr/>
          </p:nvSpPr>
          <p:spPr bwMode="auto">
            <a:xfrm>
              <a:off x="688975" y="2882900"/>
              <a:ext cx="101600" cy="39688"/>
            </a:xfrm>
            <a:custGeom>
              <a:avLst/>
              <a:gdLst>
                <a:gd name="T0" fmla="*/ 64 w 321"/>
                <a:gd name="T1" fmla="*/ 0 h 128"/>
                <a:gd name="T2" fmla="*/ 257 w 321"/>
                <a:gd name="T3" fmla="*/ 0 h 128"/>
                <a:gd name="T4" fmla="*/ 274 w 321"/>
                <a:gd name="T5" fmla="*/ 3 h 128"/>
                <a:gd name="T6" fmla="*/ 289 w 321"/>
                <a:gd name="T7" fmla="*/ 9 h 128"/>
                <a:gd name="T8" fmla="*/ 302 w 321"/>
                <a:gd name="T9" fmla="*/ 18 h 128"/>
                <a:gd name="T10" fmla="*/ 312 w 321"/>
                <a:gd name="T11" fmla="*/ 32 h 128"/>
                <a:gd name="T12" fmla="*/ 319 w 321"/>
                <a:gd name="T13" fmla="*/ 47 h 128"/>
                <a:gd name="T14" fmla="*/ 321 w 321"/>
                <a:gd name="T15" fmla="*/ 64 h 128"/>
                <a:gd name="T16" fmla="*/ 319 w 321"/>
                <a:gd name="T17" fmla="*/ 81 h 128"/>
                <a:gd name="T18" fmla="*/ 312 w 321"/>
                <a:gd name="T19" fmla="*/ 95 h 128"/>
                <a:gd name="T20" fmla="*/ 302 w 321"/>
                <a:gd name="T21" fmla="*/ 109 h 128"/>
                <a:gd name="T22" fmla="*/ 289 w 321"/>
                <a:gd name="T23" fmla="*/ 118 h 128"/>
                <a:gd name="T24" fmla="*/ 274 w 321"/>
                <a:gd name="T25" fmla="*/ 126 h 128"/>
                <a:gd name="T26" fmla="*/ 257 w 321"/>
                <a:gd name="T27" fmla="*/ 128 h 128"/>
                <a:gd name="T28" fmla="*/ 64 w 321"/>
                <a:gd name="T29" fmla="*/ 128 h 128"/>
                <a:gd name="T30" fmla="*/ 47 w 321"/>
                <a:gd name="T31" fmla="*/ 126 h 128"/>
                <a:gd name="T32" fmla="*/ 32 w 321"/>
                <a:gd name="T33" fmla="*/ 118 h 128"/>
                <a:gd name="T34" fmla="*/ 19 w 321"/>
                <a:gd name="T35" fmla="*/ 109 h 128"/>
                <a:gd name="T36" fmla="*/ 9 w 321"/>
                <a:gd name="T37" fmla="*/ 95 h 128"/>
                <a:gd name="T38" fmla="*/ 2 w 321"/>
                <a:gd name="T39" fmla="*/ 81 h 128"/>
                <a:gd name="T40" fmla="*/ 0 w 321"/>
                <a:gd name="T41" fmla="*/ 64 h 128"/>
                <a:gd name="T42" fmla="*/ 2 w 321"/>
                <a:gd name="T43" fmla="*/ 47 h 128"/>
                <a:gd name="T44" fmla="*/ 9 w 321"/>
                <a:gd name="T45" fmla="*/ 32 h 128"/>
                <a:gd name="T46" fmla="*/ 19 w 321"/>
                <a:gd name="T47" fmla="*/ 18 h 128"/>
                <a:gd name="T48" fmla="*/ 32 w 321"/>
                <a:gd name="T49" fmla="*/ 9 h 128"/>
                <a:gd name="T50" fmla="*/ 47 w 321"/>
                <a:gd name="T51" fmla="*/ 3 h 128"/>
                <a:gd name="T52" fmla="*/ 64 w 321"/>
                <a:gd name="T5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128">
                  <a:moveTo>
                    <a:pt x="64" y="0"/>
                  </a:moveTo>
                  <a:lnTo>
                    <a:pt x="257" y="0"/>
                  </a:lnTo>
                  <a:lnTo>
                    <a:pt x="274" y="3"/>
                  </a:lnTo>
                  <a:lnTo>
                    <a:pt x="289" y="9"/>
                  </a:lnTo>
                  <a:lnTo>
                    <a:pt x="302" y="18"/>
                  </a:lnTo>
                  <a:lnTo>
                    <a:pt x="312" y="32"/>
                  </a:lnTo>
                  <a:lnTo>
                    <a:pt x="319" y="47"/>
                  </a:lnTo>
                  <a:lnTo>
                    <a:pt x="321" y="64"/>
                  </a:lnTo>
                  <a:lnTo>
                    <a:pt x="319" y="81"/>
                  </a:lnTo>
                  <a:lnTo>
                    <a:pt x="312" y="95"/>
                  </a:lnTo>
                  <a:lnTo>
                    <a:pt x="302" y="109"/>
                  </a:lnTo>
                  <a:lnTo>
                    <a:pt x="289" y="118"/>
                  </a:lnTo>
                  <a:lnTo>
                    <a:pt x="274" y="126"/>
                  </a:lnTo>
                  <a:lnTo>
                    <a:pt x="257" y="128"/>
                  </a:lnTo>
                  <a:lnTo>
                    <a:pt x="64" y="128"/>
                  </a:lnTo>
                  <a:lnTo>
                    <a:pt x="47" y="126"/>
                  </a:lnTo>
                  <a:lnTo>
                    <a:pt x="32" y="118"/>
                  </a:lnTo>
                  <a:lnTo>
                    <a:pt x="19" y="109"/>
                  </a:lnTo>
                  <a:lnTo>
                    <a:pt x="9" y="95"/>
                  </a:lnTo>
                  <a:lnTo>
                    <a:pt x="2" y="81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8"/>
                  </a:lnTo>
                  <a:lnTo>
                    <a:pt x="32" y="9"/>
                  </a:lnTo>
                  <a:lnTo>
                    <a:pt x="47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Eras Demi ITC" panose="020B08050305040208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 164"/>
            <p:cNvSpPr>
              <a:spLocks/>
            </p:cNvSpPr>
            <p:nvPr/>
          </p:nvSpPr>
          <p:spPr bwMode="auto">
            <a:xfrm>
              <a:off x="750888" y="3079750"/>
              <a:ext cx="93663" cy="71438"/>
            </a:xfrm>
            <a:custGeom>
              <a:avLst/>
              <a:gdLst>
                <a:gd name="T0" fmla="*/ 231 w 295"/>
                <a:gd name="T1" fmla="*/ 0 h 224"/>
                <a:gd name="T2" fmla="*/ 247 w 295"/>
                <a:gd name="T3" fmla="*/ 3 h 224"/>
                <a:gd name="T4" fmla="*/ 262 w 295"/>
                <a:gd name="T5" fmla="*/ 8 h 224"/>
                <a:gd name="T6" fmla="*/ 276 w 295"/>
                <a:gd name="T7" fmla="*/ 19 h 224"/>
                <a:gd name="T8" fmla="*/ 286 w 295"/>
                <a:gd name="T9" fmla="*/ 32 h 224"/>
                <a:gd name="T10" fmla="*/ 293 w 295"/>
                <a:gd name="T11" fmla="*/ 48 h 224"/>
                <a:gd name="T12" fmla="*/ 295 w 295"/>
                <a:gd name="T13" fmla="*/ 65 h 224"/>
                <a:gd name="T14" fmla="*/ 293 w 295"/>
                <a:gd name="T15" fmla="*/ 80 h 224"/>
                <a:gd name="T16" fmla="*/ 286 w 295"/>
                <a:gd name="T17" fmla="*/ 96 h 224"/>
                <a:gd name="T18" fmla="*/ 276 w 295"/>
                <a:gd name="T19" fmla="*/ 109 h 224"/>
                <a:gd name="T20" fmla="*/ 263 w 295"/>
                <a:gd name="T21" fmla="*/ 120 h 224"/>
                <a:gd name="T22" fmla="*/ 96 w 295"/>
                <a:gd name="T23" fmla="*/ 215 h 224"/>
                <a:gd name="T24" fmla="*/ 81 w 295"/>
                <a:gd name="T25" fmla="*/ 221 h 224"/>
                <a:gd name="T26" fmla="*/ 64 w 295"/>
                <a:gd name="T27" fmla="*/ 224 h 224"/>
                <a:gd name="T28" fmla="*/ 47 w 295"/>
                <a:gd name="T29" fmla="*/ 221 h 224"/>
                <a:gd name="T30" fmla="*/ 32 w 295"/>
                <a:gd name="T31" fmla="*/ 216 h 224"/>
                <a:gd name="T32" fmla="*/ 19 w 295"/>
                <a:gd name="T33" fmla="*/ 205 h 224"/>
                <a:gd name="T34" fmla="*/ 8 w 295"/>
                <a:gd name="T35" fmla="*/ 192 h 224"/>
                <a:gd name="T36" fmla="*/ 2 w 295"/>
                <a:gd name="T37" fmla="*/ 176 h 224"/>
                <a:gd name="T38" fmla="*/ 0 w 295"/>
                <a:gd name="T39" fmla="*/ 159 h 224"/>
                <a:gd name="T40" fmla="*/ 2 w 295"/>
                <a:gd name="T41" fmla="*/ 144 h 224"/>
                <a:gd name="T42" fmla="*/ 8 w 295"/>
                <a:gd name="T43" fmla="*/ 128 h 224"/>
                <a:gd name="T44" fmla="*/ 18 w 295"/>
                <a:gd name="T45" fmla="*/ 116 h 224"/>
                <a:gd name="T46" fmla="*/ 31 w 295"/>
                <a:gd name="T47" fmla="*/ 105 h 224"/>
                <a:gd name="T48" fmla="*/ 198 w 295"/>
                <a:gd name="T49" fmla="*/ 10 h 224"/>
                <a:gd name="T50" fmla="*/ 215 w 295"/>
                <a:gd name="T51" fmla="*/ 2 h 224"/>
                <a:gd name="T52" fmla="*/ 231 w 295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5" h="224">
                  <a:moveTo>
                    <a:pt x="231" y="0"/>
                  </a:moveTo>
                  <a:lnTo>
                    <a:pt x="247" y="3"/>
                  </a:lnTo>
                  <a:lnTo>
                    <a:pt x="262" y="8"/>
                  </a:lnTo>
                  <a:lnTo>
                    <a:pt x="276" y="19"/>
                  </a:lnTo>
                  <a:lnTo>
                    <a:pt x="286" y="32"/>
                  </a:lnTo>
                  <a:lnTo>
                    <a:pt x="293" y="48"/>
                  </a:lnTo>
                  <a:lnTo>
                    <a:pt x="295" y="65"/>
                  </a:lnTo>
                  <a:lnTo>
                    <a:pt x="293" y="80"/>
                  </a:lnTo>
                  <a:lnTo>
                    <a:pt x="286" y="96"/>
                  </a:lnTo>
                  <a:lnTo>
                    <a:pt x="276" y="109"/>
                  </a:lnTo>
                  <a:lnTo>
                    <a:pt x="263" y="120"/>
                  </a:lnTo>
                  <a:lnTo>
                    <a:pt x="96" y="215"/>
                  </a:lnTo>
                  <a:lnTo>
                    <a:pt x="81" y="221"/>
                  </a:lnTo>
                  <a:lnTo>
                    <a:pt x="64" y="224"/>
                  </a:lnTo>
                  <a:lnTo>
                    <a:pt x="47" y="221"/>
                  </a:lnTo>
                  <a:lnTo>
                    <a:pt x="32" y="216"/>
                  </a:lnTo>
                  <a:lnTo>
                    <a:pt x="19" y="205"/>
                  </a:lnTo>
                  <a:lnTo>
                    <a:pt x="8" y="192"/>
                  </a:lnTo>
                  <a:lnTo>
                    <a:pt x="2" y="176"/>
                  </a:lnTo>
                  <a:lnTo>
                    <a:pt x="0" y="159"/>
                  </a:lnTo>
                  <a:lnTo>
                    <a:pt x="2" y="144"/>
                  </a:lnTo>
                  <a:lnTo>
                    <a:pt x="8" y="128"/>
                  </a:lnTo>
                  <a:lnTo>
                    <a:pt x="18" y="116"/>
                  </a:lnTo>
                  <a:lnTo>
                    <a:pt x="31" y="105"/>
                  </a:lnTo>
                  <a:lnTo>
                    <a:pt x="198" y="10"/>
                  </a:lnTo>
                  <a:lnTo>
                    <a:pt x="215" y="2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Eras Demi ITC" panose="020B08050305040208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 165"/>
            <p:cNvSpPr>
              <a:spLocks/>
            </p:cNvSpPr>
            <p:nvPr/>
          </p:nvSpPr>
          <p:spPr bwMode="auto">
            <a:xfrm>
              <a:off x="1492250" y="3079750"/>
              <a:ext cx="93663" cy="71438"/>
            </a:xfrm>
            <a:custGeom>
              <a:avLst/>
              <a:gdLst>
                <a:gd name="T0" fmla="*/ 64 w 295"/>
                <a:gd name="T1" fmla="*/ 0 h 224"/>
                <a:gd name="T2" fmla="*/ 81 w 295"/>
                <a:gd name="T3" fmla="*/ 2 h 224"/>
                <a:gd name="T4" fmla="*/ 97 w 295"/>
                <a:gd name="T5" fmla="*/ 10 h 224"/>
                <a:gd name="T6" fmla="*/ 263 w 295"/>
                <a:gd name="T7" fmla="*/ 105 h 224"/>
                <a:gd name="T8" fmla="*/ 277 w 295"/>
                <a:gd name="T9" fmla="*/ 116 h 224"/>
                <a:gd name="T10" fmla="*/ 287 w 295"/>
                <a:gd name="T11" fmla="*/ 128 h 224"/>
                <a:gd name="T12" fmla="*/ 293 w 295"/>
                <a:gd name="T13" fmla="*/ 144 h 224"/>
                <a:gd name="T14" fmla="*/ 295 w 295"/>
                <a:gd name="T15" fmla="*/ 159 h 224"/>
                <a:gd name="T16" fmla="*/ 293 w 295"/>
                <a:gd name="T17" fmla="*/ 176 h 224"/>
                <a:gd name="T18" fmla="*/ 287 w 295"/>
                <a:gd name="T19" fmla="*/ 192 h 224"/>
                <a:gd name="T20" fmla="*/ 276 w 295"/>
                <a:gd name="T21" fmla="*/ 205 h 224"/>
                <a:gd name="T22" fmla="*/ 262 w 295"/>
                <a:gd name="T23" fmla="*/ 216 h 224"/>
                <a:gd name="T24" fmla="*/ 248 w 295"/>
                <a:gd name="T25" fmla="*/ 221 h 224"/>
                <a:gd name="T26" fmla="*/ 231 w 295"/>
                <a:gd name="T27" fmla="*/ 224 h 224"/>
                <a:gd name="T28" fmla="*/ 214 w 295"/>
                <a:gd name="T29" fmla="*/ 221 h 224"/>
                <a:gd name="T30" fmla="*/ 198 w 295"/>
                <a:gd name="T31" fmla="*/ 215 h 224"/>
                <a:gd name="T32" fmla="*/ 32 w 295"/>
                <a:gd name="T33" fmla="*/ 120 h 224"/>
                <a:gd name="T34" fmla="*/ 19 w 295"/>
                <a:gd name="T35" fmla="*/ 109 h 224"/>
                <a:gd name="T36" fmla="*/ 9 w 295"/>
                <a:gd name="T37" fmla="*/ 96 h 224"/>
                <a:gd name="T38" fmla="*/ 2 w 295"/>
                <a:gd name="T39" fmla="*/ 80 h 224"/>
                <a:gd name="T40" fmla="*/ 0 w 295"/>
                <a:gd name="T41" fmla="*/ 65 h 224"/>
                <a:gd name="T42" fmla="*/ 2 w 295"/>
                <a:gd name="T43" fmla="*/ 48 h 224"/>
                <a:gd name="T44" fmla="*/ 9 w 295"/>
                <a:gd name="T45" fmla="*/ 32 h 224"/>
                <a:gd name="T46" fmla="*/ 19 w 295"/>
                <a:gd name="T47" fmla="*/ 19 h 224"/>
                <a:gd name="T48" fmla="*/ 33 w 295"/>
                <a:gd name="T49" fmla="*/ 8 h 224"/>
                <a:gd name="T50" fmla="*/ 47 w 295"/>
                <a:gd name="T51" fmla="*/ 3 h 224"/>
                <a:gd name="T52" fmla="*/ 64 w 295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5" h="224">
                  <a:moveTo>
                    <a:pt x="64" y="0"/>
                  </a:moveTo>
                  <a:lnTo>
                    <a:pt x="81" y="2"/>
                  </a:lnTo>
                  <a:lnTo>
                    <a:pt x="97" y="10"/>
                  </a:lnTo>
                  <a:lnTo>
                    <a:pt x="263" y="105"/>
                  </a:lnTo>
                  <a:lnTo>
                    <a:pt x="277" y="116"/>
                  </a:lnTo>
                  <a:lnTo>
                    <a:pt x="287" y="128"/>
                  </a:lnTo>
                  <a:lnTo>
                    <a:pt x="293" y="144"/>
                  </a:lnTo>
                  <a:lnTo>
                    <a:pt x="295" y="159"/>
                  </a:lnTo>
                  <a:lnTo>
                    <a:pt x="293" y="176"/>
                  </a:lnTo>
                  <a:lnTo>
                    <a:pt x="287" y="192"/>
                  </a:lnTo>
                  <a:lnTo>
                    <a:pt x="276" y="205"/>
                  </a:lnTo>
                  <a:lnTo>
                    <a:pt x="262" y="216"/>
                  </a:lnTo>
                  <a:lnTo>
                    <a:pt x="248" y="221"/>
                  </a:lnTo>
                  <a:lnTo>
                    <a:pt x="231" y="224"/>
                  </a:lnTo>
                  <a:lnTo>
                    <a:pt x="214" y="221"/>
                  </a:lnTo>
                  <a:lnTo>
                    <a:pt x="198" y="215"/>
                  </a:lnTo>
                  <a:lnTo>
                    <a:pt x="32" y="120"/>
                  </a:lnTo>
                  <a:lnTo>
                    <a:pt x="19" y="109"/>
                  </a:lnTo>
                  <a:lnTo>
                    <a:pt x="9" y="96"/>
                  </a:lnTo>
                  <a:lnTo>
                    <a:pt x="2" y="80"/>
                  </a:lnTo>
                  <a:lnTo>
                    <a:pt x="0" y="65"/>
                  </a:lnTo>
                  <a:lnTo>
                    <a:pt x="2" y="48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3" y="8"/>
                  </a:lnTo>
                  <a:lnTo>
                    <a:pt x="47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Eras Demi ITC" panose="020B08050305040208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 166"/>
            <p:cNvSpPr>
              <a:spLocks/>
            </p:cNvSpPr>
            <p:nvPr/>
          </p:nvSpPr>
          <p:spPr bwMode="auto">
            <a:xfrm>
              <a:off x="1544638" y="2882900"/>
              <a:ext cx="101600" cy="39688"/>
            </a:xfrm>
            <a:custGeom>
              <a:avLst/>
              <a:gdLst>
                <a:gd name="T0" fmla="*/ 64 w 321"/>
                <a:gd name="T1" fmla="*/ 0 h 128"/>
                <a:gd name="T2" fmla="*/ 257 w 321"/>
                <a:gd name="T3" fmla="*/ 0 h 128"/>
                <a:gd name="T4" fmla="*/ 274 w 321"/>
                <a:gd name="T5" fmla="*/ 3 h 128"/>
                <a:gd name="T6" fmla="*/ 289 w 321"/>
                <a:gd name="T7" fmla="*/ 9 h 128"/>
                <a:gd name="T8" fmla="*/ 302 w 321"/>
                <a:gd name="T9" fmla="*/ 18 h 128"/>
                <a:gd name="T10" fmla="*/ 311 w 321"/>
                <a:gd name="T11" fmla="*/ 32 h 128"/>
                <a:gd name="T12" fmla="*/ 319 w 321"/>
                <a:gd name="T13" fmla="*/ 47 h 128"/>
                <a:gd name="T14" fmla="*/ 321 w 321"/>
                <a:gd name="T15" fmla="*/ 64 h 128"/>
                <a:gd name="T16" fmla="*/ 319 w 321"/>
                <a:gd name="T17" fmla="*/ 81 h 128"/>
                <a:gd name="T18" fmla="*/ 311 w 321"/>
                <a:gd name="T19" fmla="*/ 95 h 128"/>
                <a:gd name="T20" fmla="*/ 302 w 321"/>
                <a:gd name="T21" fmla="*/ 109 h 128"/>
                <a:gd name="T22" fmla="*/ 289 w 321"/>
                <a:gd name="T23" fmla="*/ 118 h 128"/>
                <a:gd name="T24" fmla="*/ 274 w 321"/>
                <a:gd name="T25" fmla="*/ 126 h 128"/>
                <a:gd name="T26" fmla="*/ 257 w 321"/>
                <a:gd name="T27" fmla="*/ 128 h 128"/>
                <a:gd name="T28" fmla="*/ 64 w 321"/>
                <a:gd name="T29" fmla="*/ 128 h 128"/>
                <a:gd name="T30" fmla="*/ 47 w 321"/>
                <a:gd name="T31" fmla="*/ 126 h 128"/>
                <a:gd name="T32" fmla="*/ 31 w 321"/>
                <a:gd name="T33" fmla="*/ 118 h 128"/>
                <a:gd name="T34" fmla="*/ 19 w 321"/>
                <a:gd name="T35" fmla="*/ 109 h 128"/>
                <a:gd name="T36" fmla="*/ 8 w 321"/>
                <a:gd name="T37" fmla="*/ 95 h 128"/>
                <a:gd name="T38" fmla="*/ 2 w 321"/>
                <a:gd name="T39" fmla="*/ 81 h 128"/>
                <a:gd name="T40" fmla="*/ 0 w 321"/>
                <a:gd name="T41" fmla="*/ 64 h 128"/>
                <a:gd name="T42" fmla="*/ 2 w 321"/>
                <a:gd name="T43" fmla="*/ 47 h 128"/>
                <a:gd name="T44" fmla="*/ 8 w 321"/>
                <a:gd name="T45" fmla="*/ 32 h 128"/>
                <a:gd name="T46" fmla="*/ 19 w 321"/>
                <a:gd name="T47" fmla="*/ 18 h 128"/>
                <a:gd name="T48" fmla="*/ 31 w 321"/>
                <a:gd name="T49" fmla="*/ 9 h 128"/>
                <a:gd name="T50" fmla="*/ 47 w 321"/>
                <a:gd name="T51" fmla="*/ 3 h 128"/>
                <a:gd name="T52" fmla="*/ 64 w 321"/>
                <a:gd name="T5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128">
                  <a:moveTo>
                    <a:pt x="64" y="0"/>
                  </a:moveTo>
                  <a:lnTo>
                    <a:pt x="257" y="0"/>
                  </a:lnTo>
                  <a:lnTo>
                    <a:pt x="274" y="3"/>
                  </a:lnTo>
                  <a:lnTo>
                    <a:pt x="289" y="9"/>
                  </a:lnTo>
                  <a:lnTo>
                    <a:pt x="302" y="18"/>
                  </a:lnTo>
                  <a:lnTo>
                    <a:pt x="311" y="32"/>
                  </a:lnTo>
                  <a:lnTo>
                    <a:pt x="319" y="47"/>
                  </a:lnTo>
                  <a:lnTo>
                    <a:pt x="321" y="64"/>
                  </a:lnTo>
                  <a:lnTo>
                    <a:pt x="319" y="81"/>
                  </a:lnTo>
                  <a:lnTo>
                    <a:pt x="311" y="95"/>
                  </a:lnTo>
                  <a:lnTo>
                    <a:pt x="302" y="109"/>
                  </a:lnTo>
                  <a:lnTo>
                    <a:pt x="289" y="118"/>
                  </a:lnTo>
                  <a:lnTo>
                    <a:pt x="274" y="126"/>
                  </a:lnTo>
                  <a:lnTo>
                    <a:pt x="257" y="128"/>
                  </a:lnTo>
                  <a:lnTo>
                    <a:pt x="64" y="128"/>
                  </a:lnTo>
                  <a:lnTo>
                    <a:pt x="47" y="126"/>
                  </a:lnTo>
                  <a:lnTo>
                    <a:pt x="31" y="118"/>
                  </a:lnTo>
                  <a:lnTo>
                    <a:pt x="19" y="109"/>
                  </a:lnTo>
                  <a:lnTo>
                    <a:pt x="8" y="95"/>
                  </a:lnTo>
                  <a:lnTo>
                    <a:pt x="2" y="81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8" y="32"/>
                  </a:lnTo>
                  <a:lnTo>
                    <a:pt x="19" y="18"/>
                  </a:lnTo>
                  <a:lnTo>
                    <a:pt x="31" y="9"/>
                  </a:lnTo>
                  <a:lnTo>
                    <a:pt x="47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Eras Demi ITC" panose="020B08050305040208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 167"/>
            <p:cNvSpPr>
              <a:spLocks/>
            </p:cNvSpPr>
            <p:nvPr/>
          </p:nvSpPr>
          <p:spPr bwMode="auto">
            <a:xfrm>
              <a:off x="1492250" y="2655888"/>
              <a:ext cx="93663" cy="69850"/>
            </a:xfrm>
            <a:custGeom>
              <a:avLst/>
              <a:gdLst>
                <a:gd name="T0" fmla="*/ 231 w 295"/>
                <a:gd name="T1" fmla="*/ 0 h 222"/>
                <a:gd name="T2" fmla="*/ 248 w 295"/>
                <a:gd name="T3" fmla="*/ 2 h 222"/>
                <a:gd name="T4" fmla="*/ 262 w 295"/>
                <a:gd name="T5" fmla="*/ 8 h 222"/>
                <a:gd name="T6" fmla="*/ 276 w 295"/>
                <a:gd name="T7" fmla="*/ 17 h 222"/>
                <a:gd name="T8" fmla="*/ 287 w 295"/>
                <a:gd name="T9" fmla="*/ 31 h 222"/>
                <a:gd name="T10" fmla="*/ 293 w 295"/>
                <a:gd name="T11" fmla="*/ 46 h 222"/>
                <a:gd name="T12" fmla="*/ 295 w 295"/>
                <a:gd name="T13" fmla="*/ 63 h 222"/>
                <a:gd name="T14" fmla="*/ 293 w 295"/>
                <a:gd name="T15" fmla="*/ 80 h 222"/>
                <a:gd name="T16" fmla="*/ 287 w 295"/>
                <a:gd name="T17" fmla="*/ 94 h 222"/>
                <a:gd name="T18" fmla="*/ 277 w 295"/>
                <a:gd name="T19" fmla="*/ 108 h 222"/>
                <a:gd name="T20" fmla="*/ 263 w 295"/>
                <a:gd name="T21" fmla="*/ 118 h 222"/>
                <a:gd name="T22" fmla="*/ 97 w 295"/>
                <a:gd name="T23" fmla="*/ 213 h 222"/>
                <a:gd name="T24" fmla="*/ 81 w 295"/>
                <a:gd name="T25" fmla="*/ 220 h 222"/>
                <a:gd name="T26" fmla="*/ 64 w 295"/>
                <a:gd name="T27" fmla="*/ 222 h 222"/>
                <a:gd name="T28" fmla="*/ 48 w 295"/>
                <a:gd name="T29" fmla="*/ 220 h 222"/>
                <a:gd name="T30" fmla="*/ 33 w 295"/>
                <a:gd name="T31" fmla="*/ 214 h 222"/>
                <a:gd name="T32" fmla="*/ 19 w 295"/>
                <a:gd name="T33" fmla="*/ 204 h 222"/>
                <a:gd name="T34" fmla="*/ 9 w 295"/>
                <a:gd name="T35" fmla="*/ 190 h 222"/>
                <a:gd name="T36" fmla="*/ 2 w 295"/>
                <a:gd name="T37" fmla="*/ 174 h 222"/>
                <a:gd name="T38" fmla="*/ 0 w 295"/>
                <a:gd name="T39" fmla="*/ 158 h 222"/>
                <a:gd name="T40" fmla="*/ 2 w 295"/>
                <a:gd name="T41" fmla="*/ 142 h 222"/>
                <a:gd name="T42" fmla="*/ 9 w 295"/>
                <a:gd name="T43" fmla="*/ 127 h 222"/>
                <a:gd name="T44" fmla="*/ 19 w 295"/>
                <a:gd name="T45" fmla="*/ 114 h 222"/>
                <a:gd name="T46" fmla="*/ 32 w 295"/>
                <a:gd name="T47" fmla="*/ 103 h 222"/>
                <a:gd name="T48" fmla="*/ 198 w 295"/>
                <a:gd name="T49" fmla="*/ 8 h 222"/>
                <a:gd name="T50" fmla="*/ 215 w 295"/>
                <a:gd name="T51" fmla="*/ 2 h 222"/>
                <a:gd name="T52" fmla="*/ 231 w 295"/>
                <a:gd name="T5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5" h="222">
                  <a:moveTo>
                    <a:pt x="231" y="0"/>
                  </a:moveTo>
                  <a:lnTo>
                    <a:pt x="248" y="2"/>
                  </a:lnTo>
                  <a:lnTo>
                    <a:pt x="262" y="8"/>
                  </a:lnTo>
                  <a:lnTo>
                    <a:pt x="276" y="17"/>
                  </a:lnTo>
                  <a:lnTo>
                    <a:pt x="287" y="31"/>
                  </a:lnTo>
                  <a:lnTo>
                    <a:pt x="293" y="46"/>
                  </a:lnTo>
                  <a:lnTo>
                    <a:pt x="295" y="63"/>
                  </a:lnTo>
                  <a:lnTo>
                    <a:pt x="293" y="80"/>
                  </a:lnTo>
                  <a:lnTo>
                    <a:pt x="287" y="94"/>
                  </a:lnTo>
                  <a:lnTo>
                    <a:pt x="277" y="108"/>
                  </a:lnTo>
                  <a:lnTo>
                    <a:pt x="263" y="118"/>
                  </a:lnTo>
                  <a:lnTo>
                    <a:pt x="97" y="213"/>
                  </a:lnTo>
                  <a:lnTo>
                    <a:pt x="81" y="220"/>
                  </a:lnTo>
                  <a:lnTo>
                    <a:pt x="64" y="222"/>
                  </a:lnTo>
                  <a:lnTo>
                    <a:pt x="48" y="220"/>
                  </a:lnTo>
                  <a:lnTo>
                    <a:pt x="33" y="214"/>
                  </a:lnTo>
                  <a:lnTo>
                    <a:pt x="19" y="204"/>
                  </a:lnTo>
                  <a:lnTo>
                    <a:pt x="9" y="190"/>
                  </a:lnTo>
                  <a:lnTo>
                    <a:pt x="2" y="174"/>
                  </a:lnTo>
                  <a:lnTo>
                    <a:pt x="0" y="158"/>
                  </a:lnTo>
                  <a:lnTo>
                    <a:pt x="2" y="142"/>
                  </a:lnTo>
                  <a:lnTo>
                    <a:pt x="9" y="127"/>
                  </a:lnTo>
                  <a:lnTo>
                    <a:pt x="19" y="114"/>
                  </a:lnTo>
                  <a:lnTo>
                    <a:pt x="32" y="103"/>
                  </a:lnTo>
                  <a:lnTo>
                    <a:pt x="198" y="8"/>
                  </a:lnTo>
                  <a:lnTo>
                    <a:pt x="215" y="2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Eras Demi ITC" panose="020B08050305040208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 168"/>
            <p:cNvSpPr>
              <a:spLocks/>
            </p:cNvSpPr>
            <p:nvPr/>
          </p:nvSpPr>
          <p:spPr bwMode="auto">
            <a:xfrm>
              <a:off x="1346200" y="2487613"/>
              <a:ext cx="71438" cy="93663"/>
            </a:xfrm>
            <a:custGeom>
              <a:avLst/>
              <a:gdLst>
                <a:gd name="T0" fmla="*/ 159 w 224"/>
                <a:gd name="T1" fmla="*/ 0 h 292"/>
                <a:gd name="T2" fmla="*/ 176 w 224"/>
                <a:gd name="T3" fmla="*/ 2 h 292"/>
                <a:gd name="T4" fmla="*/ 192 w 224"/>
                <a:gd name="T5" fmla="*/ 9 h 292"/>
                <a:gd name="T6" fmla="*/ 206 w 224"/>
                <a:gd name="T7" fmla="*/ 20 h 292"/>
                <a:gd name="T8" fmla="*/ 216 w 224"/>
                <a:gd name="T9" fmla="*/ 32 h 292"/>
                <a:gd name="T10" fmla="*/ 222 w 224"/>
                <a:gd name="T11" fmla="*/ 48 h 292"/>
                <a:gd name="T12" fmla="*/ 224 w 224"/>
                <a:gd name="T13" fmla="*/ 63 h 292"/>
                <a:gd name="T14" fmla="*/ 222 w 224"/>
                <a:gd name="T15" fmla="*/ 80 h 292"/>
                <a:gd name="T16" fmla="*/ 216 w 224"/>
                <a:gd name="T17" fmla="*/ 96 h 292"/>
                <a:gd name="T18" fmla="*/ 120 w 224"/>
                <a:gd name="T19" fmla="*/ 261 h 292"/>
                <a:gd name="T20" fmla="*/ 109 w 224"/>
                <a:gd name="T21" fmla="*/ 275 h 292"/>
                <a:gd name="T22" fmla="*/ 95 w 224"/>
                <a:gd name="T23" fmla="*/ 285 h 292"/>
                <a:gd name="T24" fmla="*/ 81 w 224"/>
                <a:gd name="T25" fmla="*/ 290 h 292"/>
                <a:gd name="T26" fmla="*/ 64 w 224"/>
                <a:gd name="T27" fmla="*/ 292 h 292"/>
                <a:gd name="T28" fmla="*/ 48 w 224"/>
                <a:gd name="T29" fmla="*/ 290 h 292"/>
                <a:gd name="T30" fmla="*/ 33 w 224"/>
                <a:gd name="T31" fmla="*/ 284 h 292"/>
                <a:gd name="T32" fmla="*/ 18 w 224"/>
                <a:gd name="T33" fmla="*/ 274 h 292"/>
                <a:gd name="T34" fmla="*/ 8 w 224"/>
                <a:gd name="T35" fmla="*/ 261 h 292"/>
                <a:gd name="T36" fmla="*/ 2 w 224"/>
                <a:gd name="T37" fmla="*/ 246 h 292"/>
                <a:gd name="T38" fmla="*/ 0 w 224"/>
                <a:gd name="T39" fmla="*/ 230 h 292"/>
                <a:gd name="T40" fmla="*/ 2 w 224"/>
                <a:gd name="T41" fmla="*/ 213 h 292"/>
                <a:gd name="T42" fmla="*/ 8 w 224"/>
                <a:gd name="T43" fmla="*/ 198 h 292"/>
                <a:gd name="T44" fmla="*/ 105 w 224"/>
                <a:gd name="T45" fmla="*/ 32 h 292"/>
                <a:gd name="T46" fmla="*/ 115 w 224"/>
                <a:gd name="T47" fmla="*/ 19 h 292"/>
                <a:gd name="T48" fmla="*/ 129 w 224"/>
                <a:gd name="T49" fmla="*/ 8 h 292"/>
                <a:gd name="T50" fmla="*/ 144 w 224"/>
                <a:gd name="T51" fmla="*/ 2 h 292"/>
                <a:gd name="T52" fmla="*/ 159 w 224"/>
                <a:gd name="T5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4" h="292">
                  <a:moveTo>
                    <a:pt x="159" y="0"/>
                  </a:moveTo>
                  <a:lnTo>
                    <a:pt x="176" y="2"/>
                  </a:lnTo>
                  <a:lnTo>
                    <a:pt x="192" y="9"/>
                  </a:lnTo>
                  <a:lnTo>
                    <a:pt x="206" y="20"/>
                  </a:lnTo>
                  <a:lnTo>
                    <a:pt x="216" y="32"/>
                  </a:lnTo>
                  <a:lnTo>
                    <a:pt x="222" y="48"/>
                  </a:lnTo>
                  <a:lnTo>
                    <a:pt x="224" y="63"/>
                  </a:lnTo>
                  <a:lnTo>
                    <a:pt x="222" y="80"/>
                  </a:lnTo>
                  <a:lnTo>
                    <a:pt x="216" y="96"/>
                  </a:lnTo>
                  <a:lnTo>
                    <a:pt x="120" y="261"/>
                  </a:lnTo>
                  <a:lnTo>
                    <a:pt x="109" y="275"/>
                  </a:lnTo>
                  <a:lnTo>
                    <a:pt x="95" y="285"/>
                  </a:lnTo>
                  <a:lnTo>
                    <a:pt x="81" y="290"/>
                  </a:lnTo>
                  <a:lnTo>
                    <a:pt x="64" y="292"/>
                  </a:lnTo>
                  <a:lnTo>
                    <a:pt x="48" y="290"/>
                  </a:lnTo>
                  <a:lnTo>
                    <a:pt x="33" y="284"/>
                  </a:lnTo>
                  <a:lnTo>
                    <a:pt x="18" y="274"/>
                  </a:lnTo>
                  <a:lnTo>
                    <a:pt x="8" y="261"/>
                  </a:lnTo>
                  <a:lnTo>
                    <a:pt x="2" y="246"/>
                  </a:lnTo>
                  <a:lnTo>
                    <a:pt x="0" y="230"/>
                  </a:lnTo>
                  <a:lnTo>
                    <a:pt x="2" y="213"/>
                  </a:lnTo>
                  <a:lnTo>
                    <a:pt x="8" y="198"/>
                  </a:lnTo>
                  <a:lnTo>
                    <a:pt x="105" y="32"/>
                  </a:lnTo>
                  <a:lnTo>
                    <a:pt x="115" y="19"/>
                  </a:lnTo>
                  <a:lnTo>
                    <a:pt x="129" y="8"/>
                  </a:lnTo>
                  <a:lnTo>
                    <a:pt x="144" y="2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Eras Demi ITC" panose="020B08050305040208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 169"/>
            <p:cNvSpPr>
              <a:spLocks/>
            </p:cNvSpPr>
            <p:nvPr/>
          </p:nvSpPr>
          <p:spPr bwMode="auto">
            <a:xfrm>
              <a:off x="1119188" y="2732088"/>
              <a:ext cx="96838" cy="315913"/>
            </a:xfrm>
            <a:custGeom>
              <a:avLst/>
              <a:gdLst>
                <a:gd name="T0" fmla="*/ 154 w 308"/>
                <a:gd name="T1" fmla="*/ 0 h 992"/>
                <a:gd name="T2" fmla="*/ 185 w 308"/>
                <a:gd name="T3" fmla="*/ 2 h 992"/>
                <a:gd name="T4" fmla="*/ 213 w 308"/>
                <a:gd name="T5" fmla="*/ 7 h 992"/>
                <a:gd name="T6" fmla="*/ 238 w 308"/>
                <a:gd name="T7" fmla="*/ 17 h 992"/>
                <a:gd name="T8" fmla="*/ 259 w 308"/>
                <a:gd name="T9" fmla="*/ 30 h 992"/>
                <a:gd name="T10" fmla="*/ 277 w 308"/>
                <a:gd name="T11" fmla="*/ 47 h 992"/>
                <a:gd name="T12" fmla="*/ 290 w 308"/>
                <a:gd name="T13" fmla="*/ 67 h 992"/>
                <a:gd name="T14" fmla="*/ 301 w 308"/>
                <a:gd name="T15" fmla="*/ 91 h 992"/>
                <a:gd name="T16" fmla="*/ 306 w 308"/>
                <a:gd name="T17" fmla="*/ 119 h 992"/>
                <a:gd name="T18" fmla="*/ 308 w 308"/>
                <a:gd name="T19" fmla="*/ 150 h 992"/>
                <a:gd name="T20" fmla="*/ 308 w 308"/>
                <a:gd name="T21" fmla="*/ 375 h 992"/>
                <a:gd name="T22" fmla="*/ 307 w 308"/>
                <a:gd name="T23" fmla="*/ 405 h 992"/>
                <a:gd name="T24" fmla="*/ 304 w 308"/>
                <a:gd name="T25" fmla="*/ 435 h 992"/>
                <a:gd name="T26" fmla="*/ 301 w 308"/>
                <a:gd name="T27" fmla="*/ 467 h 992"/>
                <a:gd name="T28" fmla="*/ 240 w 308"/>
                <a:gd name="T29" fmla="*/ 920 h 992"/>
                <a:gd name="T30" fmla="*/ 236 w 308"/>
                <a:gd name="T31" fmla="*/ 942 h 992"/>
                <a:gd name="T32" fmla="*/ 228 w 308"/>
                <a:gd name="T33" fmla="*/ 960 h 992"/>
                <a:gd name="T34" fmla="*/ 219 w 308"/>
                <a:gd name="T35" fmla="*/ 972 h 992"/>
                <a:gd name="T36" fmla="*/ 206 w 308"/>
                <a:gd name="T37" fmla="*/ 982 h 992"/>
                <a:gd name="T38" fmla="*/ 192 w 308"/>
                <a:gd name="T39" fmla="*/ 988 h 992"/>
                <a:gd name="T40" fmla="*/ 174 w 308"/>
                <a:gd name="T41" fmla="*/ 991 h 992"/>
                <a:gd name="T42" fmla="*/ 154 w 308"/>
                <a:gd name="T43" fmla="*/ 992 h 992"/>
                <a:gd name="T44" fmla="*/ 134 w 308"/>
                <a:gd name="T45" fmla="*/ 991 h 992"/>
                <a:gd name="T46" fmla="*/ 116 w 308"/>
                <a:gd name="T47" fmla="*/ 988 h 992"/>
                <a:gd name="T48" fmla="*/ 102 w 308"/>
                <a:gd name="T49" fmla="*/ 982 h 992"/>
                <a:gd name="T50" fmla="*/ 89 w 308"/>
                <a:gd name="T51" fmla="*/ 972 h 992"/>
                <a:gd name="T52" fmla="*/ 79 w 308"/>
                <a:gd name="T53" fmla="*/ 960 h 992"/>
                <a:gd name="T54" fmla="*/ 72 w 308"/>
                <a:gd name="T55" fmla="*/ 942 h 992"/>
                <a:gd name="T56" fmla="*/ 68 w 308"/>
                <a:gd name="T57" fmla="*/ 920 h 992"/>
                <a:gd name="T58" fmla="*/ 7 w 308"/>
                <a:gd name="T59" fmla="*/ 467 h 992"/>
                <a:gd name="T60" fmla="*/ 4 w 308"/>
                <a:gd name="T61" fmla="*/ 435 h 992"/>
                <a:gd name="T62" fmla="*/ 1 w 308"/>
                <a:gd name="T63" fmla="*/ 405 h 992"/>
                <a:gd name="T64" fmla="*/ 0 w 308"/>
                <a:gd name="T65" fmla="*/ 375 h 992"/>
                <a:gd name="T66" fmla="*/ 0 w 308"/>
                <a:gd name="T67" fmla="*/ 150 h 992"/>
                <a:gd name="T68" fmla="*/ 2 w 308"/>
                <a:gd name="T69" fmla="*/ 119 h 992"/>
                <a:gd name="T70" fmla="*/ 7 w 308"/>
                <a:gd name="T71" fmla="*/ 91 h 992"/>
                <a:gd name="T72" fmla="*/ 18 w 308"/>
                <a:gd name="T73" fmla="*/ 67 h 992"/>
                <a:gd name="T74" fmla="*/ 31 w 308"/>
                <a:gd name="T75" fmla="*/ 47 h 992"/>
                <a:gd name="T76" fmla="*/ 49 w 308"/>
                <a:gd name="T77" fmla="*/ 30 h 992"/>
                <a:gd name="T78" fmla="*/ 70 w 308"/>
                <a:gd name="T79" fmla="*/ 17 h 992"/>
                <a:gd name="T80" fmla="*/ 95 w 308"/>
                <a:gd name="T81" fmla="*/ 7 h 992"/>
                <a:gd name="T82" fmla="*/ 122 w 308"/>
                <a:gd name="T83" fmla="*/ 2 h 992"/>
                <a:gd name="T84" fmla="*/ 154 w 308"/>
                <a:gd name="T85" fmla="*/ 0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8" h="992">
                  <a:moveTo>
                    <a:pt x="154" y="0"/>
                  </a:moveTo>
                  <a:lnTo>
                    <a:pt x="185" y="2"/>
                  </a:lnTo>
                  <a:lnTo>
                    <a:pt x="213" y="7"/>
                  </a:lnTo>
                  <a:lnTo>
                    <a:pt x="238" y="17"/>
                  </a:lnTo>
                  <a:lnTo>
                    <a:pt x="259" y="30"/>
                  </a:lnTo>
                  <a:lnTo>
                    <a:pt x="277" y="47"/>
                  </a:lnTo>
                  <a:lnTo>
                    <a:pt x="290" y="67"/>
                  </a:lnTo>
                  <a:lnTo>
                    <a:pt x="301" y="91"/>
                  </a:lnTo>
                  <a:lnTo>
                    <a:pt x="306" y="119"/>
                  </a:lnTo>
                  <a:lnTo>
                    <a:pt x="308" y="150"/>
                  </a:lnTo>
                  <a:lnTo>
                    <a:pt x="308" y="375"/>
                  </a:lnTo>
                  <a:lnTo>
                    <a:pt x="307" y="405"/>
                  </a:lnTo>
                  <a:lnTo>
                    <a:pt x="304" y="435"/>
                  </a:lnTo>
                  <a:lnTo>
                    <a:pt x="301" y="467"/>
                  </a:lnTo>
                  <a:lnTo>
                    <a:pt x="240" y="920"/>
                  </a:lnTo>
                  <a:lnTo>
                    <a:pt x="236" y="942"/>
                  </a:lnTo>
                  <a:lnTo>
                    <a:pt x="228" y="960"/>
                  </a:lnTo>
                  <a:lnTo>
                    <a:pt x="219" y="972"/>
                  </a:lnTo>
                  <a:lnTo>
                    <a:pt x="206" y="982"/>
                  </a:lnTo>
                  <a:lnTo>
                    <a:pt x="192" y="988"/>
                  </a:lnTo>
                  <a:lnTo>
                    <a:pt x="174" y="991"/>
                  </a:lnTo>
                  <a:lnTo>
                    <a:pt x="154" y="992"/>
                  </a:lnTo>
                  <a:lnTo>
                    <a:pt x="134" y="991"/>
                  </a:lnTo>
                  <a:lnTo>
                    <a:pt x="116" y="988"/>
                  </a:lnTo>
                  <a:lnTo>
                    <a:pt x="102" y="982"/>
                  </a:lnTo>
                  <a:lnTo>
                    <a:pt x="89" y="972"/>
                  </a:lnTo>
                  <a:lnTo>
                    <a:pt x="79" y="960"/>
                  </a:lnTo>
                  <a:lnTo>
                    <a:pt x="72" y="942"/>
                  </a:lnTo>
                  <a:lnTo>
                    <a:pt x="68" y="920"/>
                  </a:lnTo>
                  <a:lnTo>
                    <a:pt x="7" y="467"/>
                  </a:lnTo>
                  <a:lnTo>
                    <a:pt x="4" y="435"/>
                  </a:lnTo>
                  <a:lnTo>
                    <a:pt x="1" y="405"/>
                  </a:lnTo>
                  <a:lnTo>
                    <a:pt x="0" y="375"/>
                  </a:lnTo>
                  <a:lnTo>
                    <a:pt x="0" y="150"/>
                  </a:lnTo>
                  <a:lnTo>
                    <a:pt x="2" y="119"/>
                  </a:lnTo>
                  <a:lnTo>
                    <a:pt x="7" y="91"/>
                  </a:lnTo>
                  <a:lnTo>
                    <a:pt x="18" y="67"/>
                  </a:lnTo>
                  <a:lnTo>
                    <a:pt x="31" y="47"/>
                  </a:lnTo>
                  <a:lnTo>
                    <a:pt x="49" y="30"/>
                  </a:lnTo>
                  <a:lnTo>
                    <a:pt x="70" y="17"/>
                  </a:lnTo>
                  <a:lnTo>
                    <a:pt x="95" y="7"/>
                  </a:lnTo>
                  <a:lnTo>
                    <a:pt x="122" y="2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Eras Demi ITC" panose="020B08050305040208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eform 170"/>
            <p:cNvSpPr>
              <a:spLocks/>
            </p:cNvSpPr>
            <p:nvPr/>
          </p:nvSpPr>
          <p:spPr bwMode="auto">
            <a:xfrm>
              <a:off x="1116013" y="3087688"/>
              <a:ext cx="103188" cy="101600"/>
            </a:xfrm>
            <a:custGeom>
              <a:avLst/>
              <a:gdLst>
                <a:gd name="T0" fmla="*/ 161 w 321"/>
                <a:gd name="T1" fmla="*/ 0 h 319"/>
                <a:gd name="T2" fmla="*/ 193 w 321"/>
                <a:gd name="T3" fmla="*/ 4 h 319"/>
                <a:gd name="T4" fmla="*/ 223 w 321"/>
                <a:gd name="T5" fmla="*/ 14 h 319"/>
                <a:gd name="T6" fmla="*/ 250 w 321"/>
                <a:gd name="T7" fmla="*/ 28 h 319"/>
                <a:gd name="T8" fmla="*/ 274 w 321"/>
                <a:gd name="T9" fmla="*/ 47 h 319"/>
                <a:gd name="T10" fmla="*/ 294 w 321"/>
                <a:gd name="T11" fmla="*/ 71 h 319"/>
                <a:gd name="T12" fmla="*/ 309 w 321"/>
                <a:gd name="T13" fmla="*/ 98 h 319"/>
                <a:gd name="T14" fmla="*/ 318 w 321"/>
                <a:gd name="T15" fmla="*/ 128 h 319"/>
                <a:gd name="T16" fmla="*/ 321 w 321"/>
                <a:gd name="T17" fmla="*/ 159 h 319"/>
                <a:gd name="T18" fmla="*/ 318 w 321"/>
                <a:gd name="T19" fmla="*/ 192 h 319"/>
                <a:gd name="T20" fmla="*/ 309 w 321"/>
                <a:gd name="T21" fmla="*/ 222 h 319"/>
                <a:gd name="T22" fmla="*/ 294 w 321"/>
                <a:gd name="T23" fmla="*/ 249 h 319"/>
                <a:gd name="T24" fmla="*/ 274 w 321"/>
                <a:gd name="T25" fmla="*/ 272 h 319"/>
                <a:gd name="T26" fmla="*/ 250 w 321"/>
                <a:gd name="T27" fmla="*/ 292 h 319"/>
                <a:gd name="T28" fmla="*/ 223 w 321"/>
                <a:gd name="T29" fmla="*/ 306 h 319"/>
                <a:gd name="T30" fmla="*/ 193 w 321"/>
                <a:gd name="T31" fmla="*/ 316 h 319"/>
                <a:gd name="T32" fmla="*/ 161 w 321"/>
                <a:gd name="T33" fmla="*/ 319 h 319"/>
                <a:gd name="T34" fmla="*/ 128 w 321"/>
                <a:gd name="T35" fmla="*/ 316 h 319"/>
                <a:gd name="T36" fmla="*/ 99 w 321"/>
                <a:gd name="T37" fmla="*/ 306 h 319"/>
                <a:gd name="T38" fmla="*/ 72 w 321"/>
                <a:gd name="T39" fmla="*/ 292 h 319"/>
                <a:gd name="T40" fmla="*/ 48 w 321"/>
                <a:gd name="T41" fmla="*/ 272 h 319"/>
                <a:gd name="T42" fmla="*/ 28 w 321"/>
                <a:gd name="T43" fmla="*/ 249 h 319"/>
                <a:gd name="T44" fmla="*/ 13 w 321"/>
                <a:gd name="T45" fmla="*/ 222 h 319"/>
                <a:gd name="T46" fmla="*/ 4 w 321"/>
                <a:gd name="T47" fmla="*/ 192 h 319"/>
                <a:gd name="T48" fmla="*/ 0 w 321"/>
                <a:gd name="T49" fmla="*/ 159 h 319"/>
                <a:gd name="T50" fmla="*/ 4 w 321"/>
                <a:gd name="T51" fmla="*/ 128 h 319"/>
                <a:gd name="T52" fmla="*/ 13 w 321"/>
                <a:gd name="T53" fmla="*/ 98 h 319"/>
                <a:gd name="T54" fmla="*/ 28 w 321"/>
                <a:gd name="T55" fmla="*/ 71 h 319"/>
                <a:gd name="T56" fmla="*/ 48 w 321"/>
                <a:gd name="T57" fmla="*/ 47 h 319"/>
                <a:gd name="T58" fmla="*/ 72 w 321"/>
                <a:gd name="T59" fmla="*/ 28 h 319"/>
                <a:gd name="T60" fmla="*/ 99 w 321"/>
                <a:gd name="T61" fmla="*/ 14 h 319"/>
                <a:gd name="T62" fmla="*/ 128 w 321"/>
                <a:gd name="T63" fmla="*/ 4 h 319"/>
                <a:gd name="T64" fmla="*/ 161 w 321"/>
                <a:gd name="T65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19">
                  <a:moveTo>
                    <a:pt x="161" y="0"/>
                  </a:moveTo>
                  <a:lnTo>
                    <a:pt x="193" y="4"/>
                  </a:lnTo>
                  <a:lnTo>
                    <a:pt x="223" y="14"/>
                  </a:lnTo>
                  <a:lnTo>
                    <a:pt x="250" y="28"/>
                  </a:lnTo>
                  <a:lnTo>
                    <a:pt x="274" y="47"/>
                  </a:lnTo>
                  <a:lnTo>
                    <a:pt x="294" y="71"/>
                  </a:lnTo>
                  <a:lnTo>
                    <a:pt x="309" y="98"/>
                  </a:lnTo>
                  <a:lnTo>
                    <a:pt x="318" y="128"/>
                  </a:lnTo>
                  <a:lnTo>
                    <a:pt x="321" y="159"/>
                  </a:lnTo>
                  <a:lnTo>
                    <a:pt x="318" y="192"/>
                  </a:lnTo>
                  <a:lnTo>
                    <a:pt x="309" y="222"/>
                  </a:lnTo>
                  <a:lnTo>
                    <a:pt x="294" y="249"/>
                  </a:lnTo>
                  <a:lnTo>
                    <a:pt x="274" y="272"/>
                  </a:lnTo>
                  <a:lnTo>
                    <a:pt x="250" y="292"/>
                  </a:lnTo>
                  <a:lnTo>
                    <a:pt x="223" y="306"/>
                  </a:lnTo>
                  <a:lnTo>
                    <a:pt x="193" y="316"/>
                  </a:lnTo>
                  <a:lnTo>
                    <a:pt x="161" y="319"/>
                  </a:lnTo>
                  <a:lnTo>
                    <a:pt x="128" y="316"/>
                  </a:lnTo>
                  <a:lnTo>
                    <a:pt x="99" y="306"/>
                  </a:lnTo>
                  <a:lnTo>
                    <a:pt x="72" y="292"/>
                  </a:lnTo>
                  <a:lnTo>
                    <a:pt x="48" y="272"/>
                  </a:lnTo>
                  <a:lnTo>
                    <a:pt x="28" y="249"/>
                  </a:lnTo>
                  <a:lnTo>
                    <a:pt x="13" y="222"/>
                  </a:lnTo>
                  <a:lnTo>
                    <a:pt x="4" y="192"/>
                  </a:lnTo>
                  <a:lnTo>
                    <a:pt x="0" y="159"/>
                  </a:lnTo>
                  <a:lnTo>
                    <a:pt x="4" y="128"/>
                  </a:lnTo>
                  <a:lnTo>
                    <a:pt x="13" y="98"/>
                  </a:lnTo>
                  <a:lnTo>
                    <a:pt x="28" y="71"/>
                  </a:lnTo>
                  <a:lnTo>
                    <a:pt x="48" y="47"/>
                  </a:lnTo>
                  <a:lnTo>
                    <a:pt x="72" y="28"/>
                  </a:lnTo>
                  <a:lnTo>
                    <a:pt x="99" y="14"/>
                  </a:lnTo>
                  <a:lnTo>
                    <a:pt x="128" y="4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Eras Demi ITC" panose="020B08050305040208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9" name="Curved Left Arrow 88"/>
          <p:cNvSpPr/>
          <p:nvPr/>
        </p:nvSpPr>
        <p:spPr>
          <a:xfrm rot="5400000" flipH="1" flipV="1">
            <a:off x="5568116" y="180811"/>
            <a:ext cx="838200" cy="1892132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Eras Demi ITC" panose="020B0805030504020804" pitchFamily="34" charset="0"/>
              <a:cs typeface="Arial" panose="020B0604020202020204" pitchFamily="34" charset="0"/>
            </a:endParaRPr>
          </a:p>
        </p:txBody>
      </p:sp>
      <p:sp>
        <p:nvSpPr>
          <p:cNvPr id="90" name="Curved Left Arrow 89"/>
          <p:cNvSpPr/>
          <p:nvPr/>
        </p:nvSpPr>
        <p:spPr>
          <a:xfrm rot="16200000" flipH="1" flipV="1">
            <a:off x="5576087" y="5404716"/>
            <a:ext cx="838200" cy="1892132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Eras Demi ITC" panose="020B0805030504020804" pitchFamily="34" charset="0"/>
              <a:cs typeface="Arial" panose="020B0604020202020204" pitchFamily="34" charset="0"/>
            </a:endParaRPr>
          </a:p>
        </p:txBody>
      </p:sp>
      <p:sp>
        <p:nvSpPr>
          <p:cNvPr id="91" name="Curved Left Arrow 90"/>
          <p:cNvSpPr/>
          <p:nvPr/>
        </p:nvSpPr>
        <p:spPr>
          <a:xfrm>
            <a:off x="9055927" y="2883812"/>
            <a:ext cx="838200" cy="1892132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Eras Demi ITC" panose="020B0805030504020804" pitchFamily="34" charset="0"/>
              <a:cs typeface="Arial" panose="020B0604020202020204" pitchFamily="34" charset="0"/>
            </a:endParaRPr>
          </a:p>
        </p:txBody>
      </p:sp>
      <p:sp>
        <p:nvSpPr>
          <p:cNvPr id="92" name="Curved Left Arrow 91"/>
          <p:cNvSpPr/>
          <p:nvPr/>
        </p:nvSpPr>
        <p:spPr>
          <a:xfrm flipH="1" flipV="1">
            <a:off x="1982492" y="2906038"/>
            <a:ext cx="838200" cy="1892132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Eras Demi ITC" panose="020B08050305040208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7729" y="888034"/>
            <a:ext cx="31301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72" panose="020B0503030000000003" pitchFamily="34" charset="0"/>
                <a:cs typeface="72" panose="020B0503030000000003" pitchFamily="34" charset="0"/>
              </a:rPr>
              <a:t>Product </a:t>
            </a:r>
            <a:r>
              <a:rPr lang="en-US" sz="2200" b="1" dirty="0">
                <a:solidFill>
                  <a:srgbClr val="0070C0"/>
                </a:solidFill>
                <a:latin typeface="72" panose="020B0503030000000003" pitchFamily="34" charset="0"/>
                <a:cs typeface="72" panose="020B0503030000000003" pitchFamily="34" charset="0"/>
              </a:rPr>
              <a:t>DISCOVERY</a:t>
            </a:r>
          </a:p>
        </p:txBody>
      </p:sp>
      <p:sp>
        <p:nvSpPr>
          <p:cNvPr id="96" name="Rectangle 95"/>
          <p:cNvSpPr/>
          <p:nvPr/>
        </p:nvSpPr>
        <p:spPr>
          <a:xfrm>
            <a:off x="77729" y="1299786"/>
            <a:ext cx="2341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>
                <a:latin typeface="72" panose="020B0503030000000003" pitchFamily="34" charset="0"/>
                <a:ea typeface="Yu Gothic UI Semilight" panose="020B0400000000000000" pitchFamily="34" charset="-128"/>
                <a:cs typeface="72" panose="020B0503030000000003" pitchFamily="34" charset="0"/>
              </a:rPr>
              <a:t>Buyers can find the Right products</a:t>
            </a:r>
            <a:r>
              <a:rPr lang="en-IN" b="1" dirty="0">
                <a:latin typeface="72" panose="020B0503030000000003" pitchFamily="34" charset="0"/>
                <a:ea typeface="Yu Gothic UI Semilight" panose="020B0400000000000000" pitchFamily="34" charset="-128"/>
                <a:cs typeface="72" panose="020B0503030000000003" pitchFamily="34" charset="0"/>
              </a:rPr>
              <a:t> </a:t>
            </a:r>
            <a:r>
              <a:rPr lang="en-IN" dirty="0">
                <a:latin typeface="72" panose="020B0503030000000003" pitchFamily="34" charset="0"/>
                <a:ea typeface="Yu Gothic UI Semilight" panose="020B0400000000000000" pitchFamily="34" charset="-128"/>
                <a:cs typeface="72" panose="020B0503030000000003" pitchFamily="34" charset="0"/>
              </a:rPr>
              <a:t>and services at optimal cost and quality</a:t>
            </a:r>
            <a:endParaRPr lang="en-IN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899093" y="798094"/>
            <a:ext cx="34657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72" panose="020B0503030000000003" pitchFamily="34" charset="0"/>
                <a:cs typeface="72" panose="020B0503030000000003" pitchFamily="34" charset="0"/>
              </a:rPr>
              <a:t>Product </a:t>
            </a:r>
            <a:r>
              <a:rPr lang="en-US" sz="2200" b="1" dirty="0">
                <a:solidFill>
                  <a:srgbClr val="0070C0"/>
                </a:solidFill>
                <a:latin typeface="72" panose="020B0503030000000003" pitchFamily="34" charset="0"/>
                <a:cs typeface="72" panose="020B0503030000000003" pitchFamily="34" charset="0"/>
              </a:rPr>
              <a:t>TRANSACTION</a:t>
            </a:r>
          </a:p>
        </p:txBody>
      </p:sp>
      <p:sp>
        <p:nvSpPr>
          <p:cNvPr id="98" name="Rectangle 97"/>
          <p:cNvSpPr/>
          <p:nvPr/>
        </p:nvSpPr>
        <p:spPr>
          <a:xfrm>
            <a:off x="9240289" y="1299786"/>
            <a:ext cx="293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>
                <a:latin typeface="72" panose="020B0503030000000003" pitchFamily="34" charset="0"/>
                <a:ea typeface="Yu Gothic UI Semilight" panose="020B0400000000000000" pitchFamily="34" charset="-128"/>
                <a:cs typeface="72" panose="020B0503030000000003" pitchFamily="34" charset="0"/>
              </a:rPr>
              <a:t>Suite of Services</a:t>
            </a:r>
            <a:r>
              <a:rPr lang="en-IN" b="1" dirty="0">
                <a:latin typeface="72" panose="020B0503030000000003" pitchFamily="34" charset="0"/>
                <a:ea typeface="Yu Gothic UI Semilight" panose="020B0400000000000000" pitchFamily="34" charset="-128"/>
                <a:cs typeface="72" panose="020B0503030000000003" pitchFamily="34" charset="0"/>
              </a:rPr>
              <a:t> </a:t>
            </a:r>
            <a:r>
              <a:rPr lang="en-IN" dirty="0">
                <a:latin typeface="72" panose="020B0503030000000003" pitchFamily="34" charset="0"/>
                <a:ea typeface="Yu Gothic UI Semilight" panose="020B0400000000000000" pitchFamily="34" charset="-128"/>
                <a:cs typeface="72" panose="020B0503030000000003" pitchFamily="34" charset="0"/>
              </a:rPr>
              <a:t>like Direct purchase, Request of Quotations (RFQ), with options of credit period</a:t>
            </a:r>
            <a:endParaRPr lang="en-IN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9240289" y="5044886"/>
            <a:ext cx="31057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72" panose="020B0503030000000003" pitchFamily="34" charset="0"/>
                <a:cs typeface="72" panose="020B0503030000000003" pitchFamily="34" charset="0"/>
              </a:rPr>
              <a:t>Product </a:t>
            </a:r>
            <a:r>
              <a:rPr lang="en-US" sz="2200" b="1" dirty="0">
                <a:solidFill>
                  <a:srgbClr val="0070C0"/>
                </a:solidFill>
                <a:latin typeface="72" panose="020B0503030000000003" pitchFamily="34" charset="0"/>
                <a:cs typeface="72" panose="020B0503030000000003" pitchFamily="34" charset="0"/>
              </a:rPr>
              <a:t>LOGISTICS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9240289" y="5537880"/>
            <a:ext cx="28016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72" panose="020B0503030000000003" pitchFamily="34" charset="0"/>
                <a:ea typeface="Yu Gothic UI Semilight" panose="020B0400000000000000" pitchFamily="34" charset="-128"/>
                <a:cs typeface="72" panose="020B0503030000000003" pitchFamily="34" charset="0"/>
              </a:rPr>
              <a:t>Provides </a:t>
            </a:r>
            <a:r>
              <a:rPr lang="en-IN" b="1" dirty="0">
                <a:latin typeface="72" panose="020B0503030000000003" pitchFamily="34" charset="0"/>
                <a:ea typeface="Yu Gothic UI Semilight" panose="020B0400000000000000" pitchFamily="34" charset="-128"/>
                <a:cs typeface="72" panose="020B0503030000000003" pitchFamily="34" charset="0"/>
              </a:rPr>
              <a:t>wider reach to the Seller </a:t>
            </a:r>
            <a:r>
              <a:rPr lang="en-IN" dirty="0">
                <a:latin typeface="72" panose="020B0503030000000003" pitchFamily="34" charset="0"/>
                <a:ea typeface="Yu Gothic UI Semilight" panose="020B0400000000000000" pitchFamily="34" charset="-128"/>
                <a:cs typeface="72" panose="020B0503030000000003" pitchFamily="34" charset="0"/>
              </a:rPr>
              <a:t>to cater to geographic spread</a:t>
            </a:r>
            <a:endParaRPr lang="en-IN" b="1" dirty="0">
              <a:latin typeface="72" panose="020B0503030000000003" pitchFamily="34" charset="0"/>
              <a:ea typeface="Yu Gothic UI Semilight" panose="020B0400000000000000" pitchFamily="34" charset="-128"/>
              <a:cs typeface="72" panose="020B0503030000000003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7729" y="5044886"/>
            <a:ext cx="27146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72" panose="020B0503030000000003" pitchFamily="34" charset="0"/>
                <a:cs typeface="72" panose="020B0503030000000003" pitchFamily="34" charset="0"/>
              </a:rPr>
              <a:t>Product </a:t>
            </a:r>
            <a:r>
              <a:rPr lang="en-US" sz="2200" b="1" dirty="0">
                <a:solidFill>
                  <a:srgbClr val="0070C0"/>
                </a:solidFill>
                <a:latin typeface="72" panose="020B0503030000000003" pitchFamily="34" charset="0"/>
                <a:cs typeface="72" panose="020B0503030000000003" pitchFamily="34" charset="0"/>
              </a:rPr>
              <a:t>FINANCE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77729" y="5537880"/>
            <a:ext cx="2439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72" panose="020B0503030000000003" pitchFamily="34" charset="0"/>
                <a:ea typeface="Yu Gothic UI Semilight" panose="020B0400000000000000" pitchFamily="34" charset="-128"/>
                <a:cs typeface="72" panose="020B0503030000000003" pitchFamily="34" charset="0"/>
              </a:rPr>
              <a:t>Solutions to meet the </a:t>
            </a:r>
            <a:r>
              <a:rPr lang="en-IN" b="1" dirty="0">
                <a:latin typeface="72" panose="020B0503030000000003" pitchFamily="34" charset="0"/>
                <a:ea typeface="Yu Gothic UI Semilight" panose="020B0400000000000000" pitchFamily="34" charset="-128"/>
                <a:cs typeface="72" panose="020B0503030000000003" pitchFamily="34" charset="0"/>
              </a:rPr>
              <a:t>Working Capital Requirements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9F04D45-DAC7-4ADE-B353-F87470B5E78C}"/>
              </a:ext>
            </a:extLst>
          </p:cNvPr>
          <p:cNvSpPr/>
          <p:nvPr/>
        </p:nvSpPr>
        <p:spPr>
          <a:xfrm>
            <a:off x="3785638" y="2912474"/>
            <a:ext cx="4380883" cy="1597755"/>
          </a:xfrm>
          <a:prstGeom prst="roundRect">
            <a:avLst>
              <a:gd name="adj" fmla="val 49964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1" u="sng" dirty="0">
                <a:solidFill>
                  <a:srgbClr val="0070C0"/>
                </a:solidFill>
                <a:cs typeface="72" panose="020B0503030000000003" pitchFamily="34" charset="0"/>
              </a:rPr>
              <a:t>PURE-PLAY MARKETPLACE</a:t>
            </a:r>
            <a:r>
              <a:rPr lang="en-IN" sz="1400" b="1" dirty="0">
                <a:solidFill>
                  <a:sysClr val="windowText" lastClr="000000"/>
                </a:solidFill>
                <a:cs typeface="72" panose="020B0503030000000003" pitchFamily="34" charset="0"/>
              </a:rPr>
              <a:t> </a:t>
            </a:r>
            <a:r>
              <a:rPr kumimoji="0" lang="en-IN" sz="1400" b="1" i="0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72" panose="020B0503030000000003" pitchFamily="34" charset="0"/>
              </a:rPr>
              <a:t>for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72" panose="020B0503030000000003" pitchFamily="34" charset="0"/>
              </a:rPr>
              <a:t> the Industrial, Construction and Engineering Goods,</a:t>
            </a: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72" panose="020B0503030000000003" pitchFamily="34" charset="0"/>
              </a:rPr>
              <a:t> where: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72" panose="020B0503030000000003" pitchFamily="34" charset="0"/>
              </a:rPr>
              <a:t>      -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72" panose="020B0503030000000003" pitchFamily="34" charset="0"/>
              </a:rPr>
              <a:t>Vendor Diversity </a:t>
            </a: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72" panose="020B0503030000000003" pitchFamily="34" charset="0"/>
              </a:rPr>
              <a:t>is ensured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72" panose="020B0503030000000003" pitchFamily="34" charset="0"/>
              </a:rPr>
              <a:t>      -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72" panose="020B0503030000000003" pitchFamily="34" charset="0"/>
              </a:rPr>
              <a:t>Vendor Quality and Trust </a:t>
            </a: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72" panose="020B0503030000000003" pitchFamily="34" charset="0"/>
              </a:rPr>
              <a:t>is ensured</a:t>
            </a:r>
            <a:endParaRPr kumimoji="0" lang="en-IN" sz="1400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72" panose="020B0503030000000003" pitchFamily="34" charset="0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72" panose="020B0503030000000003" pitchFamily="34" charset="0"/>
              </a:rPr>
              <a:t>      - Stickiness is ensured through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72" panose="020B0503030000000003" pitchFamily="34" charset="0"/>
              </a:rPr>
              <a:t>Working Capital 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b="1" dirty="0">
                <a:solidFill>
                  <a:srgbClr val="0070C0"/>
                </a:solidFill>
                <a:cs typeface="72" panose="020B0503030000000003" pitchFamily="34" charset="0"/>
              </a:rPr>
              <a:t>      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72" panose="020B0503030000000003" pitchFamily="34" charset="0"/>
              </a:rPr>
              <a:t>Solution</a:t>
            </a: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72" panose="020B0503030000000003" pitchFamily="34" charset="0"/>
              </a:rPr>
              <a:t> and Order fulfilment through 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400" b="1" dirty="0">
                <a:solidFill>
                  <a:sysClr val="windowText" lastClr="000000"/>
                </a:solidFill>
                <a:cs typeface="72" panose="020B0503030000000003" pitchFamily="34" charset="0"/>
              </a:rPr>
              <a:t>       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72" panose="020B0503030000000003" pitchFamily="34" charset="0"/>
              </a:rPr>
              <a:t>Logistics services.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C57C2F5-B68A-4C41-B2D6-64A5CF0E6B41}"/>
              </a:ext>
            </a:extLst>
          </p:cNvPr>
          <p:cNvSpPr txBox="1"/>
          <p:nvPr/>
        </p:nvSpPr>
        <p:spPr>
          <a:xfrm>
            <a:off x="1685145" y="0"/>
            <a:ext cx="8821711" cy="584775"/>
          </a:xfrm>
          <a:prstGeom prst="rect">
            <a:avLst/>
          </a:prstGeom>
          <a:solidFill>
            <a:schemeClr val="tx2">
              <a:lumMod val="50000"/>
              <a:alpha val="43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L&amp;T SUFIN – INTEGRATED SOLUTION</a:t>
            </a:r>
          </a:p>
        </p:txBody>
      </p:sp>
      <p:sp>
        <p:nvSpPr>
          <p:cNvPr id="105" name="Slide Number Placeholder 3">
            <a:extLst>
              <a:ext uri="{FF2B5EF4-FFF2-40B4-BE49-F238E27FC236}">
                <a16:creationId xmlns:a16="http://schemas.microsoft.com/office/drawing/2014/main" id="{12C22645-F3AE-43AB-9437-BE969DB62EC2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6D146B5-A832-451C-8005-139D02446A12}" type="slidenum">
              <a:rPr lang="en-IN" sz="1600" b="1" smtClean="0">
                <a:solidFill>
                  <a:schemeClr val="tx1"/>
                </a:solidFill>
                <a:latin typeface="Calibri" panose="020F0502020204030204"/>
              </a:rPr>
              <a:pPr>
                <a:defRPr/>
              </a:pPr>
              <a:t>16</a:t>
            </a:fld>
            <a:endParaRPr lang="en-IN" sz="16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6989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326B4-A1BF-4C3A-9556-4F3533FBC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52" t="17612" r="10326" b="6884"/>
          <a:stretch/>
        </p:blipFill>
        <p:spPr>
          <a:xfrm>
            <a:off x="1079294" y="1522087"/>
            <a:ext cx="8801500" cy="46228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E5248A-83F8-47D6-91B8-9EDCB9F56BF4}"/>
              </a:ext>
            </a:extLst>
          </p:cNvPr>
          <p:cNvSpPr/>
          <p:nvPr/>
        </p:nvSpPr>
        <p:spPr>
          <a:xfrm>
            <a:off x="108519" y="5656115"/>
            <a:ext cx="2376000" cy="82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bertus Extra Bold" panose="020E0802040304020204" pitchFamily="34" charset="0"/>
                <a:ea typeface="+mn-ea"/>
                <a:cs typeface="+mn-cs"/>
              </a:rPr>
              <a:t>POPULAR DEALS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Nudging the vendors for cross-selling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39FB7F-3205-4338-BAD8-15E41105AA63}"/>
              </a:ext>
            </a:extLst>
          </p:cNvPr>
          <p:cNvSpPr/>
          <p:nvPr/>
        </p:nvSpPr>
        <p:spPr>
          <a:xfrm>
            <a:off x="108519" y="4083231"/>
            <a:ext cx="2376000" cy="145616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lbertus Extra Bold" panose="020E0802040304020204" pitchFamily="34" charset="0"/>
                <a:ea typeface="+mn-ea"/>
                <a:cs typeface="+mn-cs"/>
              </a:rPr>
              <a:t>EXPLORE CATEGORIES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Caters to </a:t>
            </a:r>
            <a:r>
              <a:rPr lang="en-IN" sz="1500" b="1" noProof="0" dirty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lang="en-IN" sz="1500" b="1" dirty="0">
                <a:solidFill>
                  <a:prstClr val="black"/>
                </a:solidFill>
                <a:latin typeface="Calibri" panose="020F0502020204030204"/>
              </a:rPr>
              <a:t>0+</a:t>
            </a:r>
            <a:r>
              <a:rPr kumimoji="0" lang="en-IN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Product Categories at launch and </a:t>
            </a:r>
            <a:r>
              <a:rPr kumimoji="0" lang="en-IN" sz="15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expand to other product categories within 1 Year of launch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7347D7-E5CA-45EA-A53E-7D818748321A}"/>
              </a:ext>
            </a:extLst>
          </p:cNvPr>
          <p:cNvSpPr/>
          <p:nvPr/>
        </p:nvSpPr>
        <p:spPr>
          <a:xfrm>
            <a:off x="108519" y="3128978"/>
            <a:ext cx="2376000" cy="82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bertus Extra Bold" panose="020E0802040304020204" pitchFamily="34" charset="0"/>
                <a:ea typeface="+mn-ea"/>
                <a:cs typeface="+mn-cs"/>
              </a:rPr>
              <a:t>BANNER 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Capturing Value-proposition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5DE63E-97EB-493F-BE99-5358FFEE6D77}"/>
              </a:ext>
            </a:extLst>
          </p:cNvPr>
          <p:cNvSpPr/>
          <p:nvPr/>
        </p:nvSpPr>
        <p:spPr>
          <a:xfrm>
            <a:off x="108519" y="1986142"/>
            <a:ext cx="2376000" cy="828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lbertus Extra Bold" panose="020E0802040304020204" pitchFamily="34" charset="0"/>
                <a:ea typeface="+mn-ea"/>
                <a:cs typeface="+mn-cs"/>
              </a:rPr>
              <a:t>PRODUCT CATEGORIES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Level Product Search </a:t>
            </a:r>
            <a:r>
              <a:rPr kumimoji="0" lang="en-IN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L&amp;T Taxonomy Strength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698CEE-3472-4119-897D-005943A60D92}"/>
              </a:ext>
            </a:extLst>
          </p:cNvPr>
          <p:cNvSpPr/>
          <p:nvPr/>
        </p:nvSpPr>
        <p:spPr>
          <a:xfrm>
            <a:off x="4540060" y="233872"/>
            <a:ext cx="2101756" cy="82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bertus Extra Bold" panose="020E0802040304020204" pitchFamily="34" charset="0"/>
                <a:ea typeface="+mn-ea"/>
                <a:cs typeface="+mn-cs"/>
              </a:rPr>
              <a:t>SEARCH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lbertus Extra Bold" panose="020E0802040304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Industry benchmarked for Right Product Search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C6742-69C5-49D6-AB72-8B6B41097A8B}"/>
              </a:ext>
            </a:extLst>
          </p:cNvPr>
          <p:cNvSpPr/>
          <p:nvPr/>
        </p:nvSpPr>
        <p:spPr>
          <a:xfrm>
            <a:off x="7293546" y="233872"/>
            <a:ext cx="2101756" cy="828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lbertus Extra Bold" panose="020E0802040304020204" pitchFamily="34" charset="0"/>
                <a:ea typeface="+mn-ea"/>
                <a:cs typeface="+mn-cs"/>
              </a:rPr>
              <a:t>NOTIFICATIONS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Easy Order Tracking, Messages &amp; Alerts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DD752B-785E-4387-8638-966E33D77CB6}"/>
              </a:ext>
            </a:extLst>
          </p:cNvPr>
          <p:cNvSpPr/>
          <p:nvPr/>
        </p:nvSpPr>
        <p:spPr>
          <a:xfrm>
            <a:off x="9992440" y="643306"/>
            <a:ext cx="2101756" cy="82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bertus Extra Bold" panose="020E0802040304020204" pitchFamily="34" charset="0"/>
                <a:ea typeface="+mn-ea"/>
                <a:cs typeface="+mn-cs"/>
              </a:rPr>
              <a:t>REGISTER / LOGIN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Seamless Login / Register 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A0B24C-B1C9-40DA-935F-0CE587A585E0}"/>
              </a:ext>
            </a:extLst>
          </p:cNvPr>
          <p:cNvSpPr/>
          <p:nvPr/>
        </p:nvSpPr>
        <p:spPr>
          <a:xfrm>
            <a:off x="9992440" y="5656115"/>
            <a:ext cx="2101756" cy="82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bertus Extra Bold" panose="020E0802040304020204" pitchFamily="34" charset="0"/>
                <a:ea typeface="+mn-ea"/>
                <a:cs typeface="+mn-cs"/>
              </a:rPr>
              <a:t>SIDE BANNER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</a:t>
            </a:r>
            <a:r>
              <a:rPr kumimoji="0" lang="en-IN" sz="15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Added Service</a:t>
            </a:r>
            <a:endParaRPr kumimoji="0" lang="en-IN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DB2F67-1DE7-4429-B3CD-03318BCD2ED0}"/>
              </a:ext>
            </a:extLst>
          </p:cNvPr>
          <p:cNvSpPr/>
          <p:nvPr/>
        </p:nvSpPr>
        <p:spPr>
          <a:xfrm>
            <a:off x="9992440" y="4537991"/>
            <a:ext cx="2101756" cy="828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lbertus Extra Bold" panose="020E0802040304020204" pitchFamily="34" charset="0"/>
                <a:ea typeface="+mn-ea"/>
                <a:cs typeface="+mn-cs"/>
              </a:rPr>
              <a:t>LOGISTICS TAB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Leveraging marketplace logistics services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EA0B6-CABD-46A1-A103-0E9FC8523E8F}"/>
              </a:ext>
            </a:extLst>
          </p:cNvPr>
          <p:cNvSpPr/>
          <p:nvPr/>
        </p:nvSpPr>
        <p:spPr>
          <a:xfrm>
            <a:off x="9992440" y="3128978"/>
            <a:ext cx="2101756" cy="82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bertus Extra Bold" panose="020E0802040304020204" pitchFamily="34" charset="0"/>
                <a:ea typeface="+mn-ea"/>
                <a:cs typeface="+mn-cs"/>
              </a:rPr>
              <a:t>SELLER HUB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Seamless Toggle b/w Buyer and Seller</a:t>
            </a:r>
            <a:endParaRPr kumimoji="0" lang="en-IN" sz="15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A748C2-5C0F-4684-9F27-16ADD2E10DA0}"/>
              </a:ext>
            </a:extLst>
          </p:cNvPr>
          <p:cNvSpPr/>
          <p:nvPr/>
        </p:nvSpPr>
        <p:spPr>
          <a:xfrm>
            <a:off x="9992440" y="1986142"/>
            <a:ext cx="2101756" cy="828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lbertus Extra Bold" panose="020E0802040304020204" pitchFamily="34" charset="0"/>
                <a:ea typeface="+mn-ea"/>
                <a:cs typeface="+mn-cs"/>
              </a:rPr>
              <a:t>PROFILE MANAGE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Multi-level Profile Management</a:t>
            </a:r>
            <a:endParaRPr kumimoji="0" lang="en-IN" sz="15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6A5641-55E6-4060-B0DE-E6CE1B5F4ADA}"/>
              </a:ext>
            </a:extLst>
          </p:cNvPr>
          <p:cNvSpPr/>
          <p:nvPr/>
        </p:nvSpPr>
        <p:spPr>
          <a:xfrm>
            <a:off x="5197935" y="1711368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CEAD7E-E2F2-4FB0-BE39-4A590AEF9822}"/>
              </a:ext>
            </a:extLst>
          </p:cNvPr>
          <p:cNvCxnSpPr>
            <a:stCxn id="19" idx="0"/>
            <a:endCxn id="12" idx="2"/>
          </p:cNvCxnSpPr>
          <p:nvPr/>
        </p:nvCxnSpPr>
        <p:spPr>
          <a:xfrm flipV="1">
            <a:off x="5305935" y="1061872"/>
            <a:ext cx="285003" cy="64949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E3DDAB5-1401-4AB1-8105-E4A5CC281E5F}"/>
              </a:ext>
            </a:extLst>
          </p:cNvPr>
          <p:cNvSpPr/>
          <p:nvPr/>
        </p:nvSpPr>
        <p:spPr>
          <a:xfrm>
            <a:off x="7095698" y="1664770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92320A-1EA6-4EAE-B914-6E50DE39B207}"/>
              </a:ext>
            </a:extLst>
          </p:cNvPr>
          <p:cNvCxnSpPr>
            <a:stCxn id="21" idx="0"/>
            <a:endCxn id="13" idx="2"/>
          </p:cNvCxnSpPr>
          <p:nvPr/>
        </p:nvCxnSpPr>
        <p:spPr>
          <a:xfrm flipV="1">
            <a:off x="7203698" y="1061872"/>
            <a:ext cx="1140726" cy="60289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69FE932-0CF5-4B6B-9EE0-82B7BC6ECBF9}"/>
              </a:ext>
            </a:extLst>
          </p:cNvPr>
          <p:cNvSpPr/>
          <p:nvPr/>
        </p:nvSpPr>
        <p:spPr>
          <a:xfrm>
            <a:off x="9106635" y="1443659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298178-11CB-43B0-8561-A112596A4714}"/>
              </a:ext>
            </a:extLst>
          </p:cNvPr>
          <p:cNvCxnSpPr>
            <a:stCxn id="23" idx="0"/>
            <a:endCxn id="14" idx="1"/>
          </p:cNvCxnSpPr>
          <p:nvPr/>
        </p:nvCxnSpPr>
        <p:spPr>
          <a:xfrm flipV="1">
            <a:off x="9214635" y="1057306"/>
            <a:ext cx="777805" cy="38635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888A5EA-41FB-4EAE-BF27-B6B59C81E103}"/>
              </a:ext>
            </a:extLst>
          </p:cNvPr>
          <p:cNvSpPr/>
          <p:nvPr/>
        </p:nvSpPr>
        <p:spPr>
          <a:xfrm>
            <a:off x="7976258" y="1719762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7F87F9-DC71-46B9-B50A-0A94C2C1E27A}"/>
              </a:ext>
            </a:extLst>
          </p:cNvPr>
          <p:cNvCxnSpPr>
            <a:stCxn id="25" idx="6"/>
            <a:endCxn id="18" idx="1"/>
          </p:cNvCxnSpPr>
          <p:nvPr/>
        </p:nvCxnSpPr>
        <p:spPr>
          <a:xfrm>
            <a:off x="8192258" y="1827762"/>
            <a:ext cx="1800182" cy="57238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2882C877-EF3B-4CAA-9782-AE2F8B6C2881}"/>
              </a:ext>
            </a:extLst>
          </p:cNvPr>
          <p:cNvSpPr/>
          <p:nvPr/>
        </p:nvSpPr>
        <p:spPr>
          <a:xfrm>
            <a:off x="3395487" y="1854721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8847918-5603-426F-8FF7-B1946699317D}"/>
              </a:ext>
            </a:extLst>
          </p:cNvPr>
          <p:cNvCxnSpPr>
            <a:cxnSpLocks/>
            <a:stCxn id="27" idx="0"/>
            <a:endCxn id="11" idx="3"/>
          </p:cNvCxnSpPr>
          <p:nvPr/>
        </p:nvCxnSpPr>
        <p:spPr>
          <a:xfrm flipH="1">
            <a:off x="2484519" y="1854721"/>
            <a:ext cx="1018968" cy="54542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8CB1D40-FE85-4EE1-B360-E708AD7433F4}"/>
              </a:ext>
            </a:extLst>
          </p:cNvPr>
          <p:cNvSpPr/>
          <p:nvPr/>
        </p:nvSpPr>
        <p:spPr>
          <a:xfrm>
            <a:off x="3400692" y="267116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190736-2BD2-4D69-A8AD-26AA418E9DB4}"/>
              </a:ext>
            </a:extLst>
          </p:cNvPr>
          <p:cNvCxnSpPr>
            <a:cxnSpLocks/>
            <a:stCxn id="29" idx="3"/>
            <a:endCxn id="10" idx="3"/>
          </p:cNvCxnSpPr>
          <p:nvPr/>
        </p:nvCxnSpPr>
        <p:spPr>
          <a:xfrm flipH="1">
            <a:off x="2484519" y="2855531"/>
            <a:ext cx="947805" cy="68744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08FFFE3-12E2-46AD-B505-F607708BCA31}"/>
              </a:ext>
            </a:extLst>
          </p:cNvPr>
          <p:cNvSpPr/>
          <p:nvPr/>
        </p:nvSpPr>
        <p:spPr>
          <a:xfrm>
            <a:off x="3591222" y="4354228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AC1DB6-EBD0-4914-A3BA-FB27A273A139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484519" y="4460819"/>
            <a:ext cx="1136683" cy="35049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EE8E4CB-42B4-4BD5-8557-DCA97F125227}"/>
              </a:ext>
            </a:extLst>
          </p:cNvPr>
          <p:cNvSpPr/>
          <p:nvPr/>
        </p:nvSpPr>
        <p:spPr>
          <a:xfrm>
            <a:off x="9284413" y="2547140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2F682A-3A2F-4326-A4F3-AF5E5C70869C}"/>
              </a:ext>
            </a:extLst>
          </p:cNvPr>
          <p:cNvCxnSpPr>
            <a:cxnSpLocks/>
            <a:stCxn id="35" idx="4"/>
            <a:endCxn id="17" idx="1"/>
          </p:cNvCxnSpPr>
          <p:nvPr/>
        </p:nvCxnSpPr>
        <p:spPr>
          <a:xfrm>
            <a:off x="9392413" y="2763140"/>
            <a:ext cx="600027" cy="77983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9AC76E9B-63E2-410D-851B-82D97E9C38EF}"/>
              </a:ext>
            </a:extLst>
          </p:cNvPr>
          <p:cNvSpPr/>
          <p:nvPr/>
        </p:nvSpPr>
        <p:spPr>
          <a:xfrm>
            <a:off x="7460624" y="2184142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014111F-3C23-4F40-BB97-BDD1300748A6}"/>
              </a:ext>
            </a:extLst>
          </p:cNvPr>
          <p:cNvCxnSpPr>
            <a:stCxn id="37" idx="5"/>
            <a:endCxn id="16" idx="1"/>
          </p:cNvCxnSpPr>
          <p:nvPr/>
        </p:nvCxnSpPr>
        <p:spPr>
          <a:xfrm>
            <a:off x="7644992" y="2368510"/>
            <a:ext cx="2347448" cy="2583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50C0D55-D71D-4D8B-BAC2-1CD9AC846C83}"/>
              </a:ext>
            </a:extLst>
          </p:cNvPr>
          <p:cNvSpPr/>
          <p:nvPr/>
        </p:nvSpPr>
        <p:spPr>
          <a:xfrm>
            <a:off x="7629840" y="6317362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6ADF20-9EBC-4CA6-A872-9670D532818F}"/>
              </a:ext>
            </a:extLst>
          </p:cNvPr>
          <p:cNvCxnSpPr>
            <a:cxnSpLocks/>
            <a:stCxn id="39" idx="0"/>
            <a:endCxn id="15" idx="1"/>
          </p:cNvCxnSpPr>
          <p:nvPr/>
        </p:nvCxnSpPr>
        <p:spPr>
          <a:xfrm flipV="1">
            <a:off x="7737840" y="6070115"/>
            <a:ext cx="2254600" cy="24724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04926099-3533-447F-97E7-A0F88CA2605A}"/>
              </a:ext>
            </a:extLst>
          </p:cNvPr>
          <p:cNvSpPr txBox="1">
            <a:spLocks/>
          </p:cNvSpPr>
          <p:nvPr/>
        </p:nvSpPr>
        <p:spPr>
          <a:xfrm>
            <a:off x="93081" y="218368"/>
            <a:ext cx="4625494" cy="576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72 Black" panose="020B0A04030603020204" pitchFamily="34" charset="0"/>
                <a:ea typeface="+mj-ea"/>
                <a:cs typeface="72 Black" panose="020B0A04030603020204" pitchFamily="34" charset="0"/>
              </a:defRPr>
            </a:lvl1pPr>
          </a:lstStyle>
          <a:p>
            <a:r>
              <a:rPr lang="en-IN" dirty="0"/>
              <a:t>L&amp;T </a:t>
            </a:r>
            <a:r>
              <a:rPr lang="en-IN" dirty="0" err="1"/>
              <a:t>SuFin</a:t>
            </a:r>
            <a:r>
              <a:rPr lang="en-IN" dirty="0"/>
              <a:t> Marketplace</a:t>
            </a:r>
          </a:p>
        </p:txBody>
      </p:sp>
      <p:sp>
        <p:nvSpPr>
          <p:cNvPr id="51" name="Slide Number Placeholder 2">
            <a:extLst>
              <a:ext uri="{FF2B5EF4-FFF2-40B4-BE49-F238E27FC236}">
                <a16:creationId xmlns:a16="http://schemas.microsoft.com/office/drawing/2014/main" id="{E7515C7A-A74D-40AA-9023-E490FB082F34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178F17-F06C-4F34-BFCA-334660048B39}" type="slidenum">
              <a:rPr lang="en-IN" b="1" smtClean="0"/>
              <a:pPr algn="r"/>
              <a:t>17</a:t>
            </a:fld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4861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5" grpId="0" animBg="1"/>
      <p:bldP spid="37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8979E8-BD87-4196-9927-B158566E4D46}"/>
              </a:ext>
            </a:extLst>
          </p:cNvPr>
          <p:cNvGrpSpPr/>
          <p:nvPr/>
        </p:nvGrpSpPr>
        <p:grpSpPr>
          <a:xfrm>
            <a:off x="260758" y="939552"/>
            <a:ext cx="7596629" cy="6240094"/>
            <a:chOff x="260758" y="939552"/>
            <a:chExt cx="7596629" cy="62400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58A8B8-4E88-45EB-9E04-6C3AA4B28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53601"/>
            <a:stretch/>
          </p:blipFill>
          <p:spPr>
            <a:xfrm>
              <a:off x="326747" y="1598289"/>
              <a:ext cx="7530640" cy="5581357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F646221-C294-4300-A03D-8B8EB79D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05030">
              <a:off x="260758" y="939552"/>
              <a:ext cx="1250262" cy="349825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3C4A082-0882-465F-BAE8-8C04224A61CB}"/>
              </a:ext>
            </a:extLst>
          </p:cNvPr>
          <p:cNvGrpSpPr/>
          <p:nvPr/>
        </p:nvGrpSpPr>
        <p:grpSpPr>
          <a:xfrm>
            <a:off x="4542781" y="-1"/>
            <a:ext cx="6836698" cy="5614755"/>
            <a:chOff x="4542781" y="-1"/>
            <a:chExt cx="6836698" cy="56147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FCDC53-9606-4013-BE57-31F76FCD7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42781" y="-1"/>
              <a:ext cx="6836698" cy="5614755"/>
            </a:xfrm>
            <a:prstGeom prst="rect">
              <a:avLst/>
            </a:prstGeom>
            <a:ln>
              <a:solidFill>
                <a:srgbClr val="3F569B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43DB5F-4655-4B10-8BE7-9550DDB38112}"/>
                </a:ext>
              </a:extLst>
            </p:cNvPr>
            <p:cNvSpPr/>
            <p:nvPr/>
          </p:nvSpPr>
          <p:spPr>
            <a:xfrm>
              <a:off x="4558352" y="20368"/>
              <a:ext cx="3957851" cy="396000"/>
            </a:xfrm>
            <a:prstGeom prst="rect">
              <a:avLst/>
            </a:prstGeom>
            <a:solidFill>
              <a:srgbClr val="0E557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Product Attributes ~</a:t>
              </a:r>
              <a:r>
                <a:rPr kumimoji="0" lang="en-IN" sz="2000" b="1" i="1" u="sng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 Attributes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A243A5-BACE-4EE3-9616-C495E98C8CFA}"/>
              </a:ext>
            </a:extLst>
          </p:cNvPr>
          <p:cNvGrpSpPr/>
          <p:nvPr/>
        </p:nvGrpSpPr>
        <p:grpSpPr>
          <a:xfrm>
            <a:off x="5985936" y="1598289"/>
            <a:ext cx="6087485" cy="5093263"/>
            <a:chOff x="7253264" y="657191"/>
            <a:chExt cx="6087485" cy="509326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CF9C18-2490-4FE1-B209-B0C771A38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53264" y="1053192"/>
              <a:ext cx="6087485" cy="4697262"/>
            </a:xfrm>
            <a:prstGeom prst="rect">
              <a:avLst/>
            </a:prstGeom>
            <a:ln>
              <a:solidFill>
                <a:srgbClr val="3F569B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687EF4-6EA9-40AF-8D7B-BC4DA5FC1924}"/>
                </a:ext>
              </a:extLst>
            </p:cNvPr>
            <p:cNvSpPr/>
            <p:nvPr/>
          </p:nvSpPr>
          <p:spPr>
            <a:xfrm>
              <a:off x="7253264" y="657191"/>
              <a:ext cx="2592000" cy="396000"/>
            </a:xfrm>
            <a:prstGeom prst="rect">
              <a:avLst/>
            </a:prstGeom>
            <a:solidFill>
              <a:srgbClr val="0E557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Product Specifications</a:t>
              </a:r>
            </a:p>
          </p:txBody>
        </p:sp>
      </p:grp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CFA7800D-CD41-4F7B-9AAC-874AFD331EB6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178F17-F06C-4F34-BFCA-334660048B39}" type="slidenum">
              <a:rPr lang="en-IN" b="1" smtClean="0"/>
              <a:pPr algn="r"/>
              <a:t>18</a:t>
            </a:fld>
            <a:endParaRPr lang="en-IN" b="1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9A6A4C0-80A5-47E1-B391-51DD1E69DD57}"/>
              </a:ext>
            </a:extLst>
          </p:cNvPr>
          <p:cNvSpPr txBox="1">
            <a:spLocks/>
          </p:cNvSpPr>
          <p:nvPr/>
        </p:nvSpPr>
        <p:spPr>
          <a:xfrm>
            <a:off x="93081" y="218368"/>
            <a:ext cx="4625494" cy="576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72 Black" panose="020B0A04030603020204" pitchFamily="34" charset="0"/>
                <a:ea typeface="+mj-ea"/>
                <a:cs typeface="72 Black" panose="020B0A04030603020204" pitchFamily="34" charset="0"/>
              </a:defRPr>
            </a:lvl1pPr>
          </a:lstStyle>
          <a:p>
            <a:r>
              <a:rPr lang="en-IN" dirty="0"/>
              <a:t>L&amp;T </a:t>
            </a:r>
            <a:r>
              <a:rPr lang="en-IN" dirty="0" err="1"/>
              <a:t>SuFin</a:t>
            </a:r>
            <a:r>
              <a:rPr lang="en-IN" dirty="0"/>
              <a:t> Marketplace</a:t>
            </a:r>
          </a:p>
        </p:txBody>
      </p:sp>
    </p:spTree>
    <p:extLst>
      <p:ext uri="{BB962C8B-B14F-4D97-AF65-F5344CB8AC3E}">
        <p14:creationId xmlns:p14="http://schemas.microsoft.com/office/powerpoint/2010/main" val="278971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AE3B16F-0C35-470E-8439-54A1E469D379}"/>
              </a:ext>
            </a:extLst>
          </p:cNvPr>
          <p:cNvGrpSpPr/>
          <p:nvPr/>
        </p:nvGrpSpPr>
        <p:grpSpPr>
          <a:xfrm>
            <a:off x="271465" y="171450"/>
            <a:ext cx="790575" cy="742950"/>
            <a:chOff x="11182350" y="171450"/>
            <a:chExt cx="790575" cy="742950"/>
          </a:xfrm>
          <a:noFill/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FCB6CC23-06C4-4F98-AB7F-D12E2101BC85}"/>
                </a:ext>
              </a:extLst>
            </p:cNvPr>
            <p:cNvSpPr/>
            <p:nvPr/>
          </p:nvSpPr>
          <p:spPr>
            <a:xfrm>
              <a:off x="11182350" y="171450"/>
              <a:ext cx="742950" cy="742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1" name="Right Triangle 170">
              <a:extLst>
                <a:ext uri="{FF2B5EF4-FFF2-40B4-BE49-F238E27FC236}">
                  <a16:creationId xmlns:a16="http://schemas.microsoft.com/office/drawing/2014/main" id="{45B2AAF4-6C74-45FF-B9FD-DAD306C863EB}"/>
                </a:ext>
              </a:extLst>
            </p:cNvPr>
            <p:cNvSpPr/>
            <p:nvPr/>
          </p:nvSpPr>
          <p:spPr>
            <a:xfrm>
              <a:off x="11925300" y="171450"/>
              <a:ext cx="47625" cy="952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Right Triangle 172">
              <a:extLst>
                <a:ext uri="{FF2B5EF4-FFF2-40B4-BE49-F238E27FC236}">
                  <a16:creationId xmlns:a16="http://schemas.microsoft.com/office/drawing/2014/main" id="{55CA6BC0-A2C7-4CCD-A67D-582046F4BBF4}"/>
                </a:ext>
              </a:extLst>
            </p:cNvPr>
            <p:cNvSpPr/>
            <p:nvPr/>
          </p:nvSpPr>
          <p:spPr>
            <a:xfrm flipV="1">
              <a:off x="11925300" y="819150"/>
              <a:ext cx="47625" cy="952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8C74034-C624-4FFE-9CD3-BEB603F13C14}"/>
              </a:ext>
            </a:extLst>
          </p:cNvPr>
          <p:cNvSpPr txBox="1"/>
          <p:nvPr/>
        </p:nvSpPr>
        <p:spPr>
          <a:xfrm>
            <a:off x="112767" y="283466"/>
            <a:ext cx="11074049" cy="3877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72 Black" panose="020B0A04030603020204" pitchFamily="34" charset="0"/>
                <a:ea typeface="+mj-ea"/>
                <a:cs typeface="72 Black" panose="020B0A04030603020204" pitchFamily="34" charset="0"/>
              </a:defRPr>
            </a:lvl1pPr>
          </a:lstStyle>
          <a:p>
            <a:r>
              <a:rPr lang="en-US" dirty="0"/>
              <a:t>Over 40+ Product Categories on SUFIN</a:t>
            </a:r>
            <a:endParaRPr lang="id-ID" dirty="0"/>
          </a:p>
        </p:txBody>
      </p:sp>
      <p:sp>
        <p:nvSpPr>
          <p:cNvPr id="138" name="Slide Number Placeholder 2">
            <a:extLst>
              <a:ext uri="{FF2B5EF4-FFF2-40B4-BE49-F238E27FC236}">
                <a16:creationId xmlns:a16="http://schemas.microsoft.com/office/drawing/2014/main" id="{67634505-E536-4DE3-8BC9-A57A45CFE8ED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178F17-F06C-4F34-BFCA-334660048B39}" type="slidenum">
              <a:rPr lang="en-IN" b="1" smtClean="0"/>
              <a:pPr algn="r"/>
              <a:t>19</a:t>
            </a:fld>
            <a:endParaRPr lang="en-IN" b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3EDFA4B-2252-4067-913C-07B87EA85CE5}"/>
              </a:ext>
            </a:extLst>
          </p:cNvPr>
          <p:cNvSpPr txBox="1"/>
          <p:nvPr/>
        </p:nvSpPr>
        <p:spPr>
          <a:xfrm>
            <a:off x="8246280" y="1539477"/>
            <a:ext cx="3512619" cy="192360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Automotive Spares &amp; Parts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Bearings &amp; Expansion Joints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Bolts, Nuts &amp; Fasteners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Industrial Cleaning Chemicals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Lubricants &amp; Oils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Safety Material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Welding Consumables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C196645-5901-4EFD-8E29-8FEE6A9FA21C}"/>
              </a:ext>
            </a:extLst>
          </p:cNvPr>
          <p:cNvSpPr txBox="1"/>
          <p:nvPr/>
        </p:nvSpPr>
        <p:spPr>
          <a:xfrm>
            <a:off x="8262641" y="4363783"/>
            <a:ext cx="3512619" cy="230832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72 Light" panose="020B0303030000000003" pitchFamily="34" charset="0"/>
                <a:cs typeface="72 Light" panose="020B0303030000000003" pitchFamily="34" charset="0"/>
              </a:rPr>
              <a:t>Cable &amp; Accessories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72 Light" panose="020B0303030000000003" pitchFamily="34" charset="0"/>
                <a:cs typeface="72 Light" panose="020B0303030000000003" pitchFamily="34" charset="0"/>
              </a:rPr>
              <a:t>Conductors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72 Light" panose="020B0303030000000003" pitchFamily="34" charset="0"/>
                <a:cs typeface="72 Light" panose="020B0303030000000003" pitchFamily="34" charset="0"/>
              </a:rPr>
              <a:t>Electrical Equipment &amp; Supplies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72 Light" panose="020B0303030000000003" pitchFamily="34" charset="0"/>
                <a:cs typeface="72 Light" panose="020B0303030000000003" pitchFamily="34" charset="0"/>
              </a:rPr>
              <a:t>Electronics, IT &amp; Robotics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72 Light" panose="020B0303030000000003" pitchFamily="34" charset="0"/>
                <a:cs typeface="72 Light" panose="020B0303030000000003" pitchFamily="34" charset="0"/>
              </a:rPr>
              <a:t>Insulators &amp; Hardware Fittings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72 Light" panose="020B0303030000000003" pitchFamily="34" charset="0"/>
                <a:cs typeface="72 Light" panose="020B0303030000000003" pitchFamily="34" charset="0"/>
              </a:rPr>
              <a:t>Luminaires &amp; Other Electrical Items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72 Light" panose="020B0303030000000003" pitchFamily="34" charset="0"/>
                <a:cs typeface="72 Light" panose="020B0303030000000003" pitchFamily="34" charset="0"/>
              </a:rPr>
              <a:t>Solar Equipment &amp; Panels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72 Light" panose="020B0303030000000003" pitchFamily="34" charset="0"/>
                <a:cs typeface="72 Light" panose="020B0303030000000003" pitchFamily="34" charset="0"/>
              </a:rPr>
              <a:t>Switchgear, Relay &amp; Contactor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90E11A0-B2D7-46A7-BCCE-A870ECBA3379}"/>
              </a:ext>
            </a:extLst>
          </p:cNvPr>
          <p:cNvSpPr txBox="1"/>
          <p:nvPr/>
        </p:nvSpPr>
        <p:spPr>
          <a:xfrm>
            <a:off x="4304211" y="2212261"/>
            <a:ext cx="3508968" cy="297004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Adhesives &amp; Sealants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Granite, Marble &amp; Tiles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Masonry Blocks &amp; Bricks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Paints &amp; Related Material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Pipes &amp; Fittings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Plumbing Tools &amp; Accessories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Reinforcement Steel (MS &amp; GI wires)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Sanitary Ware &amp; CP Fittings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Structural Steel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Wood &amp; Laminates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A67FD0B-4446-4DD2-9FCD-E3DAB3A02266}"/>
              </a:ext>
            </a:extLst>
          </p:cNvPr>
          <p:cNvSpPr txBox="1"/>
          <p:nvPr/>
        </p:nvSpPr>
        <p:spPr>
          <a:xfrm>
            <a:off x="342129" y="1689236"/>
            <a:ext cx="3512619" cy="32316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Construction Machinery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Cranes &amp; Hoists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Hydraulics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Lab Equipment &amp; Supplies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Material Handling Equipment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Measuring and Testing Instruments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Mechanical Equipment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Pneumatics &amp; Pumps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Power Tools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Textile Machinery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Tools &amp; Accessories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CEA5233-81D0-4958-843D-708A6CEB15FB}"/>
              </a:ext>
            </a:extLst>
          </p:cNvPr>
          <p:cNvSpPr txBox="1"/>
          <p:nvPr/>
        </p:nvSpPr>
        <p:spPr>
          <a:xfrm>
            <a:off x="342129" y="5938862"/>
            <a:ext cx="3512619" cy="6155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Office Supplies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b="1" dirty="0">
                <a:latin typeface="72 Light" panose="020B0303030000000003" pitchFamily="34" charset="0"/>
                <a:cs typeface="72 Light" panose="020B0303030000000003" pitchFamily="34" charset="0"/>
              </a:rPr>
              <a:t>Packaging Material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50A37DB7-4EAF-47ED-9B6B-BD549B3A81B4}"/>
              </a:ext>
            </a:extLst>
          </p:cNvPr>
          <p:cNvSpPr txBox="1"/>
          <p:nvPr/>
        </p:nvSpPr>
        <p:spPr>
          <a:xfrm>
            <a:off x="342129" y="948155"/>
            <a:ext cx="3512619" cy="6155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sz="1700" b="1" i="0" u="none" strike="noStrike" dirty="0">
                <a:solidFill>
                  <a:sysClr val="windowText" lastClr="000000"/>
                </a:solidFill>
                <a:effectLst/>
                <a:latin typeface="72" panose="020B0503030000000003" pitchFamily="34" charset="0"/>
                <a:cs typeface="72" panose="020B0503030000000003" pitchFamily="34" charset="0"/>
              </a:rPr>
              <a:t>Machinery, Tools &amp; Mechanical Equipment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79B4F8C-A19F-43A4-8827-827C81A5747E}"/>
              </a:ext>
            </a:extLst>
          </p:cNvPr>
          <p:cNvSpPr txBox="1"/>
          <p:nvPr/>
        </p:nvSpPr>
        <p:spPr>
          <a:xfrm>
            <a:off x="342129" y="5197507"/>
            <a:ext cx="3512619" cy="6155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sz="1700" b="1" i="0" u="none" strike="noStrike" dirty="0">
                <a:solidFill>
                  <a:sysClr val="windowText" lastClr="000000"/>
                </a:solidFill>
                <a:effectLst/>
                <a:latin typeface="72" panose="020B0503030000000003" pitchFamily="34" charset="0"/>
                <a:cs typeface="72" panose="020B0503030000000003" pitchFamily="34" charset="0"/>
              </a:rPr>
              <a:t>Packaging, Printing and Office supplies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E0AFC0A-ABF5-41D7-BF0F-5C5E56AB8DAA}"/>
              </a:ext>
            </a:extLst>
          </p:cNvPr>
          <p:cNvSpPr txBox="1"/>
          <p:nvPr/>
        </p:nvSpPr>
        <p:spPr>
          <a:xfrm>
            <a:off x="8262642" y="3583537"/>
            <a:ext cx="3512619" cy="6155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sz="1700" b="1" i="0" u="none" strike="noStrike" dirty="0">
                <a:solidFill>
                  <a:sysClr val="windowText" lastClr="000000"/>
                </a:solidFill>
                <a:effectLst/>
                <a:latin typeface="72" panose="020B0503030000000003" pitchFamily="34" charset="0"/>
                <a:cs typeface="72" panose="020B0503030000000003" pitchFamily="34" charset="0"/>
              </a:rPr>
              <a:t>Electrical &amp; Electronic Equipment &amp; Supplies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AEDCB6A-947D-4AA8-A445-76D65C620CC4}"/>
              </a:ext>
            </a:extLst>
          </p:cNvPr>
          <p:cNvSpPr txBox="1"/>
          <p:nvPr/>
        </p:nvSpPr>
        <p:spPr>
          <a:xfrm>
            <a:off x="8246279" y="813245"/>
            <a:ext cx="3512619" cy="6155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sz="1700" b="1" i="0" u="none" strike="noStrike" dirty="0">
                <a:solidFill>
                  <a:sysClr val="windowText" lastClr="000000"/>
                </a:solidFill>
                <a:effectLst/>
                <a:latin typeface="72" panose="020B0503030000000003" pitchFamily="34" charset="0"/>
                <a:cs typeface="72" panose="020B0503030000000003" pitchFamily="34" charset="0"/>
              </a:rPr>
              <a:t>Industrial Supplies and Consumables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E7CBA2A-A338-4065-8897-C48281483139}"/>
              </a:ext>
            </a:extLst>
          </p:cNvPr>
          <p:cNvSpPr txBox="1"/>
          <p:nvPr/>
        </p:nvSpPr>
        <p:spPr>
          <a:xfrm>
            <a:off x="4300560" y="1427820"/>
            <a:ext cx="3512619" cy="6155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sz="1700" b="1" i="0" u="none" strike="noStrike" dirty="0">
                <a:solidFill>
                  <a:sysClr val="windowText" lastClr="000000"/>
                </a:solidFill>
                <a:effectLst/>
                <a:latin typeface="72" panose="020B0503030000000003" pitchFamily="34" charset="0"/>
                <a:cs typeface="72" panose="020B0503030000000003" pitchFamily="34" charset="0"/>
              </a:rPr>
              <a:t>Building and Construction Materials</a:t>
            </a:r>
          </a:p>
        </p:txBody>
      </p:sp>
    </p:spTree>
    <p:extLst>
      <p:ext uri="{BB962C8B-B14F-4D97-AF65-F5344CB8AC3E}">
        <p14:creationId xmlns:p14="http://schemas.microsoft.com/office/powerpoint/2010/main" val="3954796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524D-B718-48E1-B6ED-6B22CFF9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1C373-5E18-4938-9AC6-8A1AD71BD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9" t="1670" r="3814" b="125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7156A1B-B6AF-4859-83EE-E391CDC782B4}"/>
              </a:ext>
            </a:extLst>
          </p:cNvPr>
          <p:cNvSpPr txBox="1">
            <a:spLocks/>
          </p:cNvSpPr>
          <p:nvPr/>
        </p:nvSpPr>
        <p:spPr>
          <a:xfrm>
            <a:off x="9299917" y="6384486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178F17-F06C-4F34-BFCA-334660048B39}" type="slidenum">
              <a:rPr lang="en-IN" b="1" smtClean="0"/>
              <a:pPr algn="r"/>
              <a:t>2</a:t>
            </a:fld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1B841-4DCE-4315-A159-B3906615DB36}"/>
              </a:ext>
            </a:extLst>
          </p:cNvPr>
          <p:cNvSpPr txBox="1"/>
          <p:nvPr/>
        </p:nvSpPr>
        <p:spPr>
          <a:xfrm>
            <a:off x="2757760" y="1859612"/>
            <a:ext cx="5232687" cy="396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spc="4" dirty="0">
                <a:solidFill>
                  <a:schemeClr val="bg1"/>
                </a:solidFill>
                <a:latin typeface="Frutiger LT Pro 46 Light Italic"/>
                <a:cs typeface="Calibri"/>
              </a:rPr>
              <a:t>Professionally </a:t>
            </a:r>
            <a:r>
              <a:rPr lang="en-US" sz="2000" spc="-8" dirty="0">
                <a:solidFill>
                  <a:schemeClr val="bg1"/>
                </a:solidFill>
                <a:latin typeface="Frutiger LT Pro 46 Light Italic"/>
                <a:cs typeface="Calibri"/>
              </a:rPr>
              <a:t>Managed </a:t>
            </a:r>
            <a:r>
              <a:rPr lang="en-US" sz="2000" spc="11" dirty="0">
                <a:solidFill>
                  <a:schemeClr val="bg1"/>
                </a:solidFill>
                <a:latin typeface="Frutiger LT Pro 46 Light Italic"/>
                <a:cs typeface="Calibri"/>
              </a:rPr>
              <a:t>Since  I</a:t>
            </a:r>
            <a:r>
              <a:rPr lang="en-US" sz="2000" spc="4" dirty="0">
                <a:solidFill>
                  <a:schemeClr val="bg1"/>
                </a:solidFill>
                <a:latin typeface="Frutiger LT Pro 46 Light Italic"/>
                <a:cs typeface="Calibri"/>
              </a:rPr>
              <a:t>nception</a:t>
            </a:r>
            <a:endParaRPr lang="en-US" sz="2000" dirty="0">
              <a:latin typeface="Frutiger LT Pro 46 Light Italic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3136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23FD10-5BDF-4F69-BE6D-A6F7AAB58BA5}"/>
              </a:ext>
            </a:extLst>
          </p:cNvPr>
          <p:cNvSpPr txBox="1">
            <a:spLocks/>
          </p:cNvSpPr>
          <p:nvPr/>
        </p:nvSpPr>
        <p:spPr>
          <a:xfrm>
            <a:off x="422223" y="3429000"/>
            <a:ext cx="6985416" cy="2812790"/>
          </a:xfrm>
          <a:prstGeom prst="rect">
            <a:avLst/>
          </a:prstGeom>
          <a:solidFill>
            <a:srgbClr val="D6DCE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sz="60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298901-7916-4E6F-8352-2D331502F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43433"/>
            <a:ext cx="6985416" cy="2812790"/>
          </a:xfrm>
          <a:solidFill>
            <a:srgbClr val="002B4E"/>
          </a:solidFill>
        </p:spPr>
        <p:txBody>
          <a:bodyPr>
            <a:normAutofit/>
          </a:bodyPr>
          <a:lstStyle/>
          <a:p>
            <a:pPr algn="ctr"/>
            <a:r>
              <a:rPr lang="en-IN" sz="60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VALUE PROPOSITION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8FAA594-BCD3-4E90-B49E-2EAA7B1F352A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178F17-F06C-4F34-BFCA-334660048B39}" type="slidenum">
              <a:rPr lang="en-IN" b="1" smtClean="0"/>
              <a:pPr algn="r"/>
              <a:t>20</a:t>
            </a:fld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64748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5">
            <a:extLst>
              <a:ext uri="{FF2B5EF4-FFF2-40B4-BE49-F238E27FC236}">
                <a16:creationId xmlns:a16="http://schemas.microsoft.com/office/drawing/2014/main" id="{EE22495F-AA11-4744-AAEA-4E4CD4697F03}"/>
              </a:ext>
            </a:extLst>
          </p:cNvPr>
          <p:cNvSpPr/>
          <p:nvPr/>
        </p:nvSpPr>
        <p:spPr>
          <a:xfrm>
            <a:off x="-23246" y="0"/>
            <a:ext cx="12201993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9993 w 12201993"/>
              <a:gd name="connsiteY0" fmla="*/ 0 h 6858000"/>
              <a:gd name="connsiteX1" fmla="*/ 12201993 w 12201993"/>
              <a:gd name="connsiteY1" fmla="*/ 0 h 6858000"/>
              <a:gd name="connsiteX2" fmla="*/ 0 w 12201993"/>
              <a:gd name="connsiteY2" fmla="*/ 6093501 h 6858000"/>
              <a:gd name="connsiteX3" fmla="*/ 9993 w 12201993"/>
              <a:gd name="connsiteY3" fmla="*/ 6858000 h 6858000"/>
              <a:gd name="connsiteX4" fmla="*/ 9993 w 1220199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1993" h="6858000">
                <a:moveTo>
                  <a:pt x="9993" y="0"/>
                </a:moveTo>
                <a:lnTo>
                  <a:pt x="12201993" y="0"/>
                </a:lnTo>
                <a:lnTo>
                  <a:pt x="0" y="6093501"/>
                </a:lnTo>
                <a:lnTo>
                  <a:pt x="9993" y="6858000"/>
                </a:lnTo>
                <a:lnTo>
                  <a:pt x="999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AFED6CE-5A41-45AC-A4DE-24040395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D146B5-A832-451C-8005-139D02446A12}" type="slidenum"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ras Demi ITC" panose="020B08050305040208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4C663A-6B24-43E0-B489-8B8A6E51170B}"/>
              </a:ext>
            </a:extLst>
          </p:cNvPr>
          <p:cNvSpPr txBox="1">
            <a:spLocks/>
          </p:cNvSpPr>
          <p:nvPr/>
        </p:nvSpPr>
        <p:spPr>
          <a:xfrm>
            <a:off x="-23247" y="23881"/>
            <a:ext cx="12201994" cy="57657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2800">
                <a:latin typeface="72 Black" panose="020B0A04030603020204" pitchFamily="34" charset="0"/>
                <a:cs typeface="72 Black" panose="020B0A04030603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72 Black" panose="020B0A04030603020204" pitchFamily="34" charset="0"/>
                <a:ea typeface="+mn-ea"/>
                <a:cs typeface="72 Black" panose="020B0A04030603020204" pitchFamily="34" charset="0"/>
              </a:rPr>
              <a:t>How </a:t>
            </a:r>
            <a:r>
              <a:rPr kumimoji="0" lang="en-IN" sz="2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72 Black" panose="020B0A04030603020204" pitchFamily="34" charset="0"/>
                <a:ea typeface="+mn-ea"/>
                <a:cs typeface="72 Black" panose="020B0A04030603020204" pitchFamily="34" charset="0"/>
              </a:rPr>
              <a:t>SuFin</a:t>
            </a: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72 Black" panose="020B0A04030603020204" pitchFamily="34" charset="0"/>
                <a:ea typeface="+mn-ea"/>
                <a:cs typeface="72 Black" panose="020B0A04030603020204" pitchFamily="34" charset="0"/>
              </a:rPr>
              <a:t> will create value for Users @ Launch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C4C597-C76C-4A2D-823C-B1F417384B5F}"/>
              </a:ext>
            </a:extLst>
          </p:cNvPr>
          <p:cNvSpPr/>
          <p:nvPr/>
        </p:nvSpPr>
        <p:spPr>
          <a:xfrm>
            <a:off x="344680" y="858626"/>
            <a:ext cx="11427370" cy="9698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9936048-9B21-4B58-A589-932995E98954}"/>
              </a:ext>
            </a:extLst>
          </p:cNvPr>
          <p:cNvSpPr/>
          <p:nvPr/>
        </p:nvSpPr>
        <p:spPr>
          <a:xfrm>
            <a:off x="344680" y="1978550"/>
            <a:ext cx="11427370" cy="9698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15D21E-FB8C-4039-ABFF-A16F28800EF4}"/>
              </a:ext>
            </a:extLst>
          </p:cNvPr>
          <p:cNvSpPr/>
          <p:nvPr/>
        </p:nvSpPr>
        <p:spPr>
          <a:xfrm>
            <a:off x="344680" y="3112542"/>
            <a:ext cx="11427370" cy="9698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041588-CCE8-41F0-873C-0C9340EE9BB5}"/>
              </a:ext>
            </a:extLst>
          </p:cNvPr>
          <p:cNvSpPr/>
          <p:nvPr/>
        </p:nvSpPr>
        <p:spPr>
          <a:xfrm>
            <a:off x="344680" y="4260603"/>
            <a:ext cx="11427370" cy="9698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70F3856-1DD0-44B5-B67A-64B907956FA0}"/>
              </a:ext>
            </a:extLst>
          </p:cNvPr>
          <p:cNvGrpSpPr/>
          <p:nvPr/>
        </p:nvGrpSpPr>
        <p:grpSpPr>
          <a:xfrm>
            <a:off x="592095" y="761660"/>
            <a:ext cx="11087322" cy="969818"/>
            <a:chOff x="4129158" y="1191491"/>
            <a:chExt cx="6197096" cy="96981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8B74DC3-BB05-43BD-B747-A5E0AF3CBFF6}"/>
                </a:ext>
              </a:extLst>
            </p:cNvPr>
            <p:cNvSpPr/>
            <p:nvPr/>
          </p:nvSpPr>
          <p:spPr>
            <a:xfrm>
              <a:off x="4895271" y="1191491"/>
              <a:ext cx="5430983" cy="969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5BAD56A-D79B-4344-8853-2CC4914DA7D5}"/>
                </a:ext>
              </a:extLst>
            </p:cNvPr>
            <p:cNvGrpSpPr/>
            <p:nvPr/>
          </p:nvGrpSpPr>
          <p:grpSpPr>
            <a:xfrm>
              <a:off x="4129158" y="1191491"/>
              <a:ext cx="974943" cy="969818"/>
              <a:chOff x="4129158" y="1191491"/>
              <a:chExt cx="974943" cy="96981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D40C7F4-69AB-49F4-B7A4-C8928C16FA7F}"/>
                  </a:ext>
                </a:extLst>
              </p:cNvPr>
              <p:cNvSpPr/>
              <p:nvPr/>
            </p:nvSpPr>
            <p:spPr>
              <a:xfrm>
                <a:off x="4129158" y="1191491"/>
                <a:ext cx="766115" cy="9698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Isosceles Triangle 66">
                <a:extLst>
                  <a:ext uri="{FF2B5EF4-FFF2-40B4-BE49-F238E27FC236}">
                    <a16:creationId xmlns:a16="http://schemas.microsoft.com/office/drawing/2014/main" id="{19DF7E8F-7015-4EBD-AE00-4C85EDD701AA}"/>
                  </a:ext>
                </a:extLst>
              </p:cNvPr>
              <p:cNvSpPr/>
              <p:nvPr/>
            </p:nvSpPr>
            <p:spPr>
              <a:xfrm rot="5400000">
                <a:off x="4803124" y="1537059"/>
                <a:ext cx="323272" cy="27868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6A5BAFC-3212-4A57-BA27-9FC5B6EA59C7}"/>
              </a:ext>
            </a:extLst>
          </p:cNvPr>
          <p:cNvGrpSpPr/>
          <p:nvPr/>
        </p:nvGrpSpPr>
        <p:grpSpPr>
          <a:xfrm>
            <a:off x="592095" y="1881507"/>
            <a:ext cx="11087322" cy="969818"/>
            <a:chOff x="4129158" y="1191491"/>
            <a:chExt cx="6197096" cy="969818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B85D38E-09AA-44E0-BE24-7F2CF185B3F6}"/>
                </a:ext>
              </a:extLst>
            </p:cNvPr>
            <p:cNvSpPr/>
            <p:nvPr/>
          </p:nvSpPr>
          <p:spPr>
            <a:xfrm>
              <a:off x="4895271" y="1191491"/>
              <a:ext cx="5430983" cy="969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6760BB3-6663-43A7-945B-002D203485CA}"/>
                </a:ext>
              </a:extLst>
            </p:cNvPr>
            <p:cNvGrpSpPr/>
            <p:nvPr/>
          </p:nvGrpSpPr>
          <p:grpSpPr>
            <a:xfrm>
              <a:off x="4129158" y="1191491"/>
              <a:ext cx="974943" cy="969818"/>
              <a:chOff x="4129158" y="1191491"/>
              <a:chExt cx="974943" cy="96981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59E1F9E-C3C8-480C-A074-22D9F9C1EEE7}"/>
                  </a:ext>
                </a:extLst>
              </p:cNvPr>
              <p:cNvSpPr/>
              <p:nvPr/>
            </p:nvSpPr>
            <p:spPr>
              <a:xfrm>
                <a:off x="4129158" y="1191491"/>
                <a:ext cx="766115" cy="96981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Isosceles Triangle 71">
                <a:extLst>
                  <a:ext uri="{FF2B5EF4-FFF2-40B4-BE49-F238E27FC236}">
                    <a16:creationId xmlns:a16="http://schemas.microsoft.com/office/drawing/2014/main" id="{FB3245FB-88B8-4F4B-AD97-A00086F355A3}"/>
                  </a:ext>
                </a:extLst>
              </p:cNvPr>
              <p:cNvSpPr/>
              <p:nvPr/>
            </p:nvSpPr>
            <p:spPr>
              <a:xfrm rot="5400000">
                <a:off x="4803124" y="1537059"/>
                <a:ext cx="323272" cy="278683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9C60819-E4FA-4C4A-AB16-3236BDE0B1AE}"/>
              </a:ext>
            </a:extLst>
          </p:cNvPr>
          <p:cNvGrpSpPr/>
          <p:nvPr/>
        </p:nvGrpSpPr>
        <p:grpSpPr>
          <a:xfrm>
            <a:off x="592095" y="3015422"/>
            <a:ext cx="11087322" cy="969818"/>
            <a:chOff x="4129158" y="1191491"/>
            <a:chExt cx="6197096" cy="96981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8B5AC7-C006-472E-8F16-974DD25AC4C0}"/>
                </a:ext>
              </a:extLst>
            </p:cNvPr>
            <p:cNvSpPr/>
            <p:nvPr/>
          </p:nvSpPr>
          <p:spPr>
            <a:xfrm>
              <a:off x="4895271" y="1191491"/>
              <a:ext cx="5430983" cy="969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7BCADF8-A18E-4BA8-ABE4-3DD5214A97EE}"/>
                </a:ext>
              </a:extLst>
            </p:cNvPr>
            <p:cNvGrpSpPr/>
            <p:nvPr/>
          </p:nvGrpSpPr>
          <p:grpSpPr>
            <a:xfrm>
              <a:off x="4129158" y="1191491"/>
              <a:ext cx="974943" cy="969818"/>
              <a:chOff x="4129158" y="1191491"/>
              <a:chExt cx="974943" cy="9698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C8727A3-D782-471E-982F-9E739E2EACC9}"/>
                  </a:ext>
                </a:extLst>
              </p:cNvPr>
              <p:cNvSpPr/>
              <p:nvPr/>
            </p:nvSpPr>
            <p:spPr>
              <a:xfrm>
                <a:off x="4129158" y="1191491"/>
                <a:ext cx="766115" cy="9698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F3806650-CFA1-445F-BEE2-03C79DC9CB97}"/>
                  </a:ext>
                </a:extLst>
              </p:cNvPr>
              <p:cNvSpPr/>
              <p:nvPr/>
            </p:nvSpPr>
            <p:spPr>
              <a:xfrm rot="5400000">
                <a:off x="4803124" y="1537059"/>
                <a:ext cx="323272" cy="278683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11CC77A-A6AF-45D1-9ACA-6391A29409B2}"/>
              </a:ext>
            </a:extLst>
          </p:cNvPr>
          <p:cNvGrpSpPr/>
          <p:nvPr/>
        </p:nvGrpSpPr>
        <p:grpSpPr>
          <a:xfrm>
            <a:off x="592095" y="4163404"/>
            <a:ext cx="11087322" cy="969818"/>
            <a:chOff x="4129158" y="1191491"/>
            <a:chExt cx="6197096" cy="969818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5A1AC35-6E66-4259-8F58-F8125E0D9CE9}"/>
                </a:ext>
              </a:extLst>
            </p:cNvPr>
            <p:cNvSpPr/>
            <p:nvPr/>
          </p:nvSpPr>
          <p:spPr>
            <a:xfrm>
              <a:off x="4895271" y="1191491"/>
              <a:ext cx="5430983" cy="969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2B705E0-5517-4CF1-B76B-A82DB3B1930F}"/>
                </a:ext>
              </a:extLst>
            </p:cNvPr>
            <p:cNvGrpSpPr/>
            <p:nvPr/>
          </p:nvGrpSpPr>
          <p:grpSpPr>
            <a:xfrm>
              <a:off x="4129158" y="1191491"/>
              <a:ext cx="974943" cy="969818"/>
              <a:chOff x="4129158" y="1191491"/>
              <a:chExt cx="974943" cy="969818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89D4AFA-7245-4174-8079-8C19A7E4B197}"/>
                  </a:ext>
                </a:extLst>
              </p:cNvPr>
              <p:cNvSpPr/>
              <p:nvPr/>
            </p:nvSpPr>
            <p:spPr>
              <a:xfrm>
                <a:off x="4129158" y="1191491"/>
                <a:ext cx="766115" cy="96981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Isosceles Triangle 81">
                <a:extLst>
                  <a:ext uri="{FF2B5EF4-FFF2-40B4-BE49-F238E27FC236}">
                    <a16:creationId xmlns:a16="http://schemas.microsoft.com/office/drawing/2014/main" id="{F110CEFE-1B9D-4A93-8A67-45E3AE2D1488}"/>
                  </a:ext>
                </a:extLst>
              </p:cNvPr>
              <p:cNvSpPr/>
              <p:nvPr/>
            </p:nvSpPr>
            <p:spPr>
              <a:xfrm rot="5400000">
                <a:off x="4803124" y="1537059"/>
                <a:ext cx="323272" cy="278683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3" name="Graphic 82" descr="Money with solid fill">
            <a:extLst>
              <a:ext uri="{FF2B5EF4-FFF2-40B4-BE49-F238E27FC236}">
                <a16:creationId xmlns:a16="http://schemas.microsoft.com/office/drawing/2014/main" id="{6845F41B-E4E7-49BA-A3A0-508B24775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10569" y="2028339"/>
            <a:ext cx="744831" cy="744831"/>
          </a:xfrm>
          <a:prstGeom prst="rect">
            <a:avLst/>
          </a:prstGeom>
        </p:spPr>
      </p:pic>
      <p:pic>
        <p:nvPicPr>
          <p:cNvPr id="84" name="Graphic 83" descr="Boardroom with solid fill">
            <a:extLst>
              <a:ext uri="{FF2B5EF4-FFF2-40B4-BE49-F238E27FC236}">
                <a16:creationId xmlns:a16="http://schemas.microsoft.com/office/drawing/2014/main" id="{640C3976-CE8E-4599-9476-CBC5DA830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25784" y="3073235"/>
            <a:ext cx="914400" cy="914400"/>
          </a:xfrm>
          <a:prstGeom prst="rect">
            <a:avLst/>
          </a:prstGeom>
        </p:spPr>
      </p:pic>
      <p:pic>
        <p:nvPicPr>
          <p:cNvPr id="85" name="Graphic 84" descr="Badge Tick with solid fill">
            <a:extLst>
              <a:ext uri="{FF2B5EF4-FFF2-40B4-BE49-F238E27FC236}">
                <a16:creationId xmlns:a16="http://schemas.microsoft.com/office/drawing/2014/main" id="{7FEA4254-FAE4-4D0F-8C0A-F35FED9A7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25784" y="4218822"/>
            <a:ext cx="914400" cy="914400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54C40024-061C-42DF-B3A6-3392362731E7}"/>
              </a:ext>
            </a:extLst>
          </p:cNvPr>
          <p:cNvGrpSpPr/>
          <p:nvPr/>
        </p:nvGrpSpPr>
        <p:grpSpPr>
          <a:xfrm>
            <a:off x="2377867" y="697452"/>
            <a:ext cx="8806524" cy="1052089"/>
            <a:chOff x="4481982" y="1127695"/>
            <a:chExt cx="4146223" cy="105208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93C6CA2-C766-463F-98B2-60D5CEA94756}"/>
                </a:ext>
              </a:extLst>
            </p:cNvPr>
            <p:cNvSpPr txBox="1"/>
            <p:nvPr/>
          </p:nvSpPr>
          <p:spPr>
            <a:xfrm>
              <a:off x="4481982" y="1127695"/>
              <a:ext cx="2937088" cy="400110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Request for Quotation (RFQ) 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DC3BF69-F05B-4C99-AC01-5FE4CF8B6B94}"/>
                </a:ext>
              </a:extLst>
            </p:cNvPr>
            <p:cNvSpPr txBox="1"/>
            <p:nvPr/>
          </p:nvSpPr>
          <p:spPr>
            <a:xfrm>
              <a:off x="4481982" y="1441120"/>
              <a:ext cx="4146223" cy="73866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This is a discovery feature for better price realization and dealing with unknown suppliers through the platform’s digital Assistance.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RFQ option in SuFin is unique feature and No other peer platform has this feature of multi product RFQ on both credit &amp; immediate payment terms.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717EACB-B443-4C99-AEFD-78818121DE6C}"/>
              </a:ext>
            </a:extLst>
          </p:cNvPr>
          <p:cNvGrpSpPr/>
          <p:nvPr/>
        </p:nvGrpSpPr>
        <p:grpSpPr>
          <a:xfrm>
            <a:off x="2377867" y="1823451"/>
            <a:ext cx="8806524" cy="1052089"/>
            <a:chOff x="4481982" y="1127695"/>
            <a:chExt cx="4146223" cy="105208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BF3FE0D-EB87-4A59-A131-814152462437}"/>
                </a:ext>
              </a:extLst>
            </p:cNvPr>
            <p:cNvSpPr txBox="1"/>
            <p:nvPr/>
          </p:nvSpPr>
          <p:spPr>
            <a:xfrm>
              <a:off x="4481982" y="1127695"/>
              <a:ext cx="2937088" cy="400110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72" panose="020B0503030000000003" pitchFamily="34" charset="0"/>
                  <a:ea typeface="+mn-ea"/>
                  <a:cs typeface="72" panose="020B0503030000000003" pitchFamily="34" charset="0"/>
                </a:rPr>
                <a:t>Working Capital Solution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844DE0E-44FA-4035-BDC3-2CE06402A287}"/>
                </a:ext>
              </a:extLst>
            </p:cNvPr>
            <p:cNvSpPr txBox="1"/>
            <p:nvPr/>
          </p:nvSpPr>
          <p:spPr>
            <a:xfrm>
              <a:off x="4481982" y="1441120"/>
              <a:ext cx="4146223" cy="73866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400" dirty="0"/>
                <a:t>Unsecured Financing enabled through a gamut of products like Overdraft, Invoice discounting, Equipment Financing, Channel Financing by multiple Lenders. </a:t>
              </a:r>
              <a:r>
                <a:rPr lang="en-US" sz="1400" b="1" dirty="0"/>
                <a:t>Other platforms fund at a higher rate of interest through own NBFCs and only business loan or bill discounting available.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D4FC6092-5AC7-42E1-AB30-53F9E2D01A68}"/>
              </a:ext>
            </a:extLst>
          </p:cNvPr>
          <p:cNvSpPr txBox="1"/>
          <p:nvPr/>
        </p:nvSpPr>
        <p:spPr>
          <a:xfrm>
            <a:off x="2377867" y="2999334"/>
            <a:ext cx="8806524" cy="707886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Distributor Financing &amp; Digital Channels for Mid-Corporate entities at a Minimal Cost.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78506A4-8803-416A-8A71-97EFBFF26F27}"/>
              </a:ext>
            </a:extLst>
          </p:cNvPr>
          <p:cNvGrpSpPr/>
          <p:nvPr/>
        </p:nvGrpSpPr>
        <p:grpSpPr>
          <a:xfrm>
            <a:off x="2377867" y="4077054"/>
            <a:ext cx="8748255" cy="1283531"/>
            <a:chOff x="4481982" y="1111696"/>
            <a:chExt cx="4413408" cy="128353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72FAD6F-7E67-4C00-BC0B-68D80D280158}"/>
                </a:ext>
              </a:extLst>
            </p:cNvPr>
            <p:cNvSpPr txBox="1"/>
            <p:nvPr/>
          </p:nvSpPr>
          <p:spPr>
            <a:xfrm>
              <a:off x="4481982" y="1111696"/>
              <a:ext cx="4413408" cy="400110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72" panose="020B0503030000000003" pitchFamily="34" charset="0"/>
                  <a:ea typeface="+mn-ea"/>
                  <a:cs typeface="72" panose="020B0503030000000003" pitchFamily="34" charset="0"/>
                </a:rPr>
                <a:t>Verification and Trust Seals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 give confidence for dealing with unknown entities.</a:t>
              </a: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72" panose="020B0503030000000003" pitchFamily="34" charset="0"/>
                  <a:ea typeface="+mn-ea"/>
                  <a:cs typeface="72" panose="020B0503030000000003" pitchFamily="34" charset="0"/>
                </a:rPr>
                <a:t> 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01AC680-1C66-440F-A526-19D24BCE9763}"/>
                </a:ext>
              </a:extLst>
            </p:cNvPr>
            <p:cNvSpPr txBox="1"/>
            <p:nvPr/>
          </p:nvSpPr>
          <p:spPr>
            <a:xfrm>
              <a:off x="4481982" y="1441120"/>
              <a:ext cx="4146223" cy="95410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marR="0" lvl="0" indent="-2857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BUYERS to know the Qualitative aspects of the SELLERS</a:t>
              </a:r>
            </a:p>
            <a:p>
              <a:pPr marL="285750" marR="0" lvl="0" indent="-2857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SELLERS to know the Credit worthiness of the BUYER</a:t>
              </a:r>
            </a:p>
            <a:p>
              <a:pPr algn="just">
                <a:defRPr/>
              </a:pPr>
              <a:r>
                <a:rPr lang="en-US" sz="1400" b="1" dirty="0"/>
                <a:t>Provided only by India Mart and JD Mart which are discovery-based platforms</a:t>
              </a:r>
            </a:p>
            <a:p>
              <a:pPr marR="0" lvl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E82A9DF1-6C92-41F5-BB1D-BA665B2CA101}"/>
              </a:ext>
            </a:extLst>
          </p:cNvPr>
          <p:cNvSpPr/>
          <p:nvPr/>
        </p:nvSpPr>
        <p:spPr>
          <a:xfrm>
            <a:off x="344680" y="5395990"/>
            <a:ext cx="11427370" cy="9698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A539194-40A5-41FC-9991-C3A514AFFD65}"/>
              </a:ext>
            </a:extLst>
          </p:cNvPr>
          <p:cNvGrpSpPr/>
          <p:nvPr/>
        </p:nvGrpSpPr>
        <p:grpSpPr>
          <a:xfrm>
            <a:off x="592095" y="5298791"/>
            <a:ext cx="11087322" cy="969818"/>
            <a:chOff x="4129158" y="1191491"/>
            <a:chExt cx="6197096" cy="96981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37B6761-E9F0-4486-84BC-589FA05C8A7F}"/>
                </a:ext>
              </a:extLst>
            </p:cNvPr>
            <p:cNvSpPr/>
            <p:nvPr/>
          </p:nvSpPr>
          <p:spPr>
            <a:xfrm>
              <a:off x="4895271" y="1191491"/>
              <a:ext cx="5430983" cy="969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9F739C4-572C-4DD4-BA48-1A35D8BA2625}"/>
                </a:ext>
              </a:extLst>
            </p:cNvPr>
            <p:cNvGrpSpPr/>
            <p:nvPr/>
          </p:nvGrpSpPr>
          <p:grpSpPr>
            <a:xfrm>
              <a:off x="4129158" y="1191491"/>
              <a:ext cx="974943" cy="969818"/>
              <a:chOff x="4129158" y="1191491"/>
              <a:chExt cx="974943" cy="96981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2326C2A-F7FD-41AC-9FC2-22000073B1E7}"/>
                  </a:ext>
                </a:extLst>
              </p:cNvPr>
              <p:cNvSpPr/>
              <p:nvPr/>
            </p:nvSpPr>
            <p:spPr>
              <a:xfrm>
                <a:off x="4129158" y="1191491"/>
                <a:ext cx="766115" cy="969818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Isosceles Triangle 100">
                <a:extLst>
                  <a:ext uri="{FF2B5EF4-FFF2-40B4-BE49-F238E27FC236}">
                    <a16:creationId xmlns:a16="http://schemas.microsoft.com/office/drawing/2014/main" id="{43059E00-D27A-4C9A-92AB-91A42874E17C}"/>
                  </a:ext>
                </a:extLst>
              </p:cNvPr>
              <p:cNvSpPr/>
              <p:nvPr/>
            </p:nvSpPr>
            <p:spPr>
              <a:xfrm rot="5400000">
                <a:off x="4803124" y="1537059"/>
                <a:ext cx="323272" cy="278683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02" name="Graphic 101" descr="Delivery with solid fill">
            <a:extLst>
              <a:ext uri="{FF2B5EF4-FFF2-40B4-BE49-F238E27FC236}">
                <a16:creationId xmlns:a16="http://schemas.microsoft.com/office/drawing/2014/main" id="{288E8E1A-7AEC-4B5A-8C6E-659F74ACEF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25784" y="5345024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23532BA1-C876-4BF1-B9B9-E63501F9F2A8}"/>
              </a:ext>
            </a:extLst>
          </p:cNvPr>
          <p:cNvSpPr txBox="1"/>
          <p:nvPr/>
        </p:nvSpPr>
        <p:spPr>
          <a:xfrm>
            <a:off x="2377867" y="5422177"/>
            <a:ext cx="8975786" cy="707886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Logistics and Payment Gateway Services for order fulfilment and convenience</a:t>
            </a:r>
          </a:p>
        </p:txBody>
      </p:sp>
      <p:pic>
        <p:nvPicPr>
          <p:cNvPr id="104" name="Graphic 103" descr="Handshake">
            <a:extLst>
              <a:ext uri="{FF2B5EF4-FFF2-40B4-BE49-F238E27FC236}">
                <a16:creationId xmlns:a16="http://schemas.microsoft.com/office/drawing/2014/main" id="{47FE4146-3DCB-4196-A8ED-DBBD45EC2F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1357" y="780471"/>
            <a:ext cx="1028852" cy="1028852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5235BD98-5F2B-4FA2-AF7D-597FB995AD5B}"/>
              </a:ext>
            </a:extLst>
          </p:cNvPr>
          <p:cNvSpPr txBox="1"/>
          <p:nvPr/>
        </p:nvSpPr>
        <p:spPr>
          <a:xfrm>
            <a:off x="2377867" y="3628310"/>
            <a:ext cx="8806524" cy="30777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Distributor financing is not available with any other platforms</a:t>
            </a:r>
          </a:p>
        </p:txBody>
      </p:sp>
    </p:spTree>
    <p:extLst>
      <p:ext uri="{BB962C8B-B14F-4D97-AF65-F5344CB8AC3E}">
        <p14:creationId xmlns:p14="http://schemas.microsoft.com/office/powerpoint/2010/main" val="4121811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23FD10-5BDF-4F69-BE6D-A6F7AAB58BA5}"/>
              </a:ext>
            </a:extLst>
          </p:cNvPr>
          <p:cNvSpPr txBox="1">
            <a:spLocks/>
          </p:cNvSpPr>
          <p:nvPr/>
        </p:nvSpPr>
        <p:spPr>
          <a:xfrm>
            <a:off x="422223" y="3429000"/>
            <a:ext cx="6985416" cy="2812790"/>
          </a:xfrm>
          <a:prstGeom prst="rect">
            <a:avLst/>
          </a:prstGeom>
          <a:solidFill>
            <a:srgbClr val="D6DCE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sz="60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298901-7916-4E6F-8352-2D331502F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43433"/>
            <a:ext cx="6985416" cy="2812790"/>
          </a:xfrm>
          <a:solidFill>
            <a:srgbClr val="002B4E"/>
          </a:solidFill>
        </p:spPr>
        <p:txBody>
          <a:bodyPr>
            <a:normAutofit/>
          </a:bodyPr>
          <a:lstStyle/>
          <a:p>
            <a:pPr algn="ctr"/>
            <a:r>
              <a:rPr lang="en-IN" sz="60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CUSTOMER SEGMENTATION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C34558A-E068-4EC0-8247-90EDC4002506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178F17-F06C-4F34-BFCA-334660048B39}" type="slidenum">
              <a:rPr lang="en-IN" b="1" smtClean="0"/>
              <a:pPr algn="r"/>
              <a:t>22</a:t>
            </a:fld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683522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CBD091-778D-4999-93C0-B520A926326A}"/>
              </a:ext>
            </a:extLst>
          </p:cNvPr>
          <p:cNvSpPr/>
          <p:nvPr/>
        </p:nvSpPr>
        <p:spPr>
          <a:xfrm>
            <a:off x="-9993" y="0"/>
            <a:ext cx="12201993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9993 w 12201993"/>
              <a:gd name="connsiteY0" fmla="*/ 0 h 6858000"/>
              <a:gd name="connsiteX1" fmla="*/ 12201993 w 12201993"/>
              <a:gd name="connsiteY1" fmla="*/ 0 h 6858000"/>
              <a:gd name="connsiteX2" fmla="*/ 0 w 12201993"/>
              <a:gd name="connsiteY2" fmla="*/ 6093501 h 6858000"/>
              <a:gd name="connsiteX3" fmla="*/ 9993 w 12201993"/>
              <a:gd name="connsiteY3" fmla="*/ 6858000 h 6858000"/>
              <a:gd name="connsiteX4" fmla="*/ 9993 w 1220199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1993" h="6858000">
                <a:moveTo>
                  <a:pt x="9993" y="0"/>
                </a:moveTo>
                <a:lnTo>
                  <a:pt x="12201993" y="0"/>
                </a:lnTo>
                <a:lnTo>
                  <a:pt x="0" y="6093501"/>
                </a:lnTo>
                <a:lnTo>
                  <a:pt x="9993" y="6858000"/>
                </a:lnTo>
                <a:lnTo>
                  <a:pt x="9993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7F30F8-EDEB-43E7-AE1B-AD387F5B53D9}"/>
              </a:ext>
            </a:extLst>
          </p:cNvPr>
          <p:cNvSpPr txBox="1">
            <a:spLocks/>
          </p:cNvSpPr>
          <p:nvPr/>
        </p:nvSpPr>
        <p:spPr>
          <a:xfrm>
            <a:off x="359763" y="94183"/>
            <a:ext cx="5501389" cy="57657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Eras Demi ITC" panose="020B08050305040208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j-ea"/>
                <a:cs typeface="+mj-cs"/>
              </a:rPr>
              <a:t>BUYER-SIDE SEGMENTATION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C8B65-5382-436E-AD6C-7EFFB6D598C4}"/>
              </a:ext>
            </a:extLst>
          </p:cNvPr>
          <p:cNvSpPr txBox="1"/>
          <p:nvPr/>
        </p:nvSpPr>
        <p:spPr>
          <a:xfrm>
            <a:off x="359764" y="770824"/>
            <a:ext cx="5501388" cy="1215717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marL="285750" indent="-285750">
              <a:spcAft>
                <a:spcPts val="600"/>
              </a:spcAft>
              <a:buFont typeface="Wingdings" panose="05000000000000000000" pitchFamily="2" charset="2"/>
              <a:buChar char="Ø"/>
              <a:defRPr kumimoji="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</a:defRPr>
            </a:lvl1pPr>
            <a:lvl2pPr lvl="1"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MANUFACTURERS: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Small and Medium Enterprises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as per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GoI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 definition, and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Mid-Corporates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 excluding Micro entities with very small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51B55-F8CD-449F-BC55-6E22DA259576}"/>
              </a:ext>
            </a:extLst>
          </p:cNvPr>
          <p:cNvSpPr txBox="1"/>
          <p:nvPr/>
        </p:nvSpPr>
        <p:spPr>
          <a:xfrm>
            <a:off x="359764" y="2142187"/>
            <a:ext cx="5501388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marL="285750" indent="-285750">
              <a:spcAft>
                <a:spcPts val="600"/>
              </a:spcAft>
              <a:buFont typeface="Wingdings" panose="05000000000000000000" pitchFamily="2" charset="2"/>
              <a:buChar char="Ø"/>
              <a:defRPr kumimoji="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BUILDING CONTRACTORS </a:t>
            </a:r>
            <a:r>
              <a:rPr kumimoji="0" lang="en-IN" sz="16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(Residential &amp; Commercial):</a:t>
            </a:r>
            <a:endParaRPr kumimoji="0" lang="en-IN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72" panose="020B0503030000000003" pitchFamily="34" charset="0"/>
              <a:ea typeface="+mn-ea"/>
              <a:cs typeface="72" panose="020B0503030000000003" pitchFamily="34" charset="0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Small Contractors: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Building houses for owners and G+2 / G+3 apartment projects and Involved in minimum 3 projects in a year with a turnover of INR 1-20 Cr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Mid –Contractors: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Involved in minimum 15 projects in a year with a turnover of INR 20 Cr+.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8D858-9897-4B91-A00F-F8B37776EA7F}"/>
              </a:ext>
            </a:extLst>
          </p:cNvPr>
          <p:cNvSpPr txBox="1"/>
          <p:nvPr/>
        </p:nvSpPr>
        <p:spPr>
          <a:xfrm>
            <a:off x="359764" y="4329158"/>
            <a:ext cx="5501388" cy="969496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marL="285750" indent="-285750">
              <a:spcAft>
                <a:spcPts val="600"/>
              </a:spcAft>
              <a:buFont typeface="Wingdings" panose="05000000000000000000" pitchFamily="2" charset="2"/>
              <a:buChar char="Ø"/>
              <a:defRPr kumimoji="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</a:defRPr>
            </a:lvl1pPr>
            <a:lvl2pPr lvl="1"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INFRASTRUCTURE CONTRACTOR: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Contractors operating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in Infrastructure Sectors of Roads, Railways, Factory and Power Infrastructure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71FDC-4292-4060-9C02-3F77DA2BB50E}"/>
              </a:ext>
            </a:extLst>
          </p:cNvPr>
          <p:cNvSpPr txBox="1"/>
          <p:nvPr/>
        </p:nvSpPr>
        <p:spPr>
          <a:xfrm>
            <a:off x="359764" y="5454301"/>
            <a:ext cx="5501388" cy="104644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marL="285750" indent="-285750">
              <a:spcAft>
                <a:spcPts val="600"/>
              </a:spcAft>
              <a:buFont typeface="Wingdings" panose="05000000000000000000" pitchFamily="2" charset="2"/>
              <a:buChar char="Ø"/>
              <a:defRPr kumimoji="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</a:defRPr>
            </a:lvl1pPr>
            <a:lvl2pPr lvl="1"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CORPORATES: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Entities with a turnover of more than Rs 1000 Cr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L&amp;T Business Verticals and ICs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D17B23-2A47-43B8-AB67-EE581DA196C9}"/>
              </a:ext>
            </a:extLst>
          </p:cNvPr>
          <p:cNvCxnSpPr/>
          <p:nvPr/>
        </p:nvCxnSpPr>
        <p:spPr>
          <a:xfrm>
            <a:off x="6115984" y="689545"/>
            <a:ext cx="0" cy="57600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840E65-58B3-4650-B82F-C87C9A95269B}"/>
              </a:ext>
            </a:extLst>
          </p:cNvPr>
          <p:cNvSpPr txBox="1"/>
          <p:nvPr/>
        </p:nvSpPr>
        <p:spPr>
          <a:xfrm>
            <a:off x="1555905" y="6559592"/>
            <a:ext cx="91508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GoI</a:t>
            </a:r>
            <a:r>
              <a:rPr kumimoji="0" lang="en-IN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Definition (OLD):</a:t>
            </a:r>
            <a:r>
              <a:rPr kumimoji="0" lang="en-IN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Investment in plant &amp; machinery:- Micro &lt;Rs 25 L ; Small; Rs 25L to 5 Cr; Medium: Rs 5 Cr to 10 Cr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05F6D-E39B-4C50-AC6B-DA49ACD7EFF2}"/>
              </a:ext>
            </a:extLst>
          </p:cNvPr>
          <p:cNvSpPr txBox="1"/>
          <p:nvPr/>
        </p:nvSpPr>
        <p:spPr>
          <a:xfrm>
            <a:off x="6370817" y="2290933"/>
            <a:ext cx="5501388" cy="1292662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marL="285750" indent="-285750">
              <a:spcAft>
                <a:spcPts val="600"/>
              </a:spcAft>
              <a:buFont typeface="Wingdings" panose="05000000000000000000" pitchFamily="2" charset="2"/>
              <a:buChar char="Ø"/>
              <a:defRPr kumimoji="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</a:defRPr>
            </a:lvl1pPr>
            <a:lvl2pPr lvl="1"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LARGE OEM &amp; DISTRIBUTORS: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Offer products at competitive prices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Category management team to target and onboard Sellers by negotiating with OEMs and Large Distributors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C28641-B186-4044-AC85-403A41DB2C7F}"/>
              </a:ext>
            </a:extLst>
          </p:cNvPr>
          <p:cNvSpPr txBox="1"/>
          <p:nvPr/>
        </p:nvSpPr>
        <p:spPr>
          <a:xfrm>
            <a:off x="6370817" y="814255"/>
            <a:ext cx="5501388" cy="1215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marL="285750" indent="-285750">
              <a:spcAft>
                <a:spcPts val="600"/>
              </a:spcAft>
              <a:buFont typeface="Wingdings" panose="05000000000000000000" pitchFamily="2" charset="2"/>
              <a:buChar char="Ø"/>
              <a:defRPr kumimoji="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SME – OEMs, TRADERS &amp; RESELLERS:</a:t>
            </a:r>
            <a:endParaRPr kumimoji="0" lang="en-IN" sz="2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72" panose="020B0503030000000003" pitchFamily="34" charset="0"/>
              <a:ea typeface="+mn-ea"/>
              <a:cs typeface="72" panose="020B0503030000000003" pitchFamily="34" charset="0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Small and Medium Enterprises who are into the Manufacturing &amp; Selling of Industrial and construction products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72" panose="020B0503030000000003" pitchFamily="34" charset="0"/>
              <a:ea typeface="+mn-ea"/>
              <a:cs typeface="72" panose="020B05030300000000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20EA9B4-C178-4DC2-A1D2-7BEE0E28F8A2}"/>
              </a:ext>
            </a:extLst>
          </p:cNvPr>
          <p:cNvSpPr txBox="1">
            <a:spLocks/>
          </p:cNvSpPr>
          <p:nvPr/>
        </p:nvSpPr>
        <p:spPr>
          <a:xfrm>
            <a:off x="6370817" y="94183"/>
            <a:ext cx="5501389" cy="57657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Eras Demi ITC" panose="020B08050305040208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j-ea"/>
                <a:cs typeface="+mj-cs"/>
              </a:rPr>
              <a:t>SELLER-SIDE SEGMENTATION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A9D95E05-1B0A-404F-8692-67C94D2053AC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D146B5-A832-451C-8005-139D02446A12}" type="slidenum">
              <a:rPr kumimoji="0" lang="en-IN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266030-1A13-47F4-9C9D-E645FF891302}"/>
              </a:ext>
            </a:extLst>
          </p:cNvPr>
          <p:cNvSpPr txBox="1"/>
          <p:nvPr/>
        </p:nvSpPr>
        <p:spPr>
          <a:xfrm>
            <a:off x="6370817" y="3844556"/>
            <a:ext cx="5501388" cy="93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marL="285750" indent="-285750">
              <a:spcAft>
                <a:spcPts val="600"/>
              </a:spcAft>
              <a:buFont typeface="Wingdings" panose="05000000000000000000" pitchFamily="2" charset="2"/>
              <a:buChar char="Ø"/>
              <a:defRPr kumimoji="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</a:defRPr>
            </a:lvl1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TRADERS &amp; RESELLERS:</a:t>
            </a:r>
            <a:endParaRPr kumimoji="0" lang="en-IN" sz="2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72" panose="020B0503030000000003" pitchFamily="34" charset="0"/>
              <a:ea typeface="+mn-ea"/>
              <a:cs typeface="72" panose="020B0503030000000003" pitchFamily="34" charset="0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Suppliers offering products at Market prices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72" panose="020B0503030000000003" pitchFamily="34" charset="0"/>
              <a:ea typeface="+mn-ea"/>
              <a:cs typeface="72" panose="020B05030300000000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8D9433-F3F5-4421-8877-FB45F63F49AD}"/>
              </a:ext>
            </a:extLst>
          </p:cNvPr>
          <p:cNvSpPr/>
          <p:nvPr/>
        </p:nvSpPr>
        <p:spPr>
          <a:xfrm>
            <a:off x="9448800" y="5454301"/>
            <a:ext cx="2743199" cy="9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IMMEDIATE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985838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23FD10-5BDF-4F69-BE6D-A6F7AAB58BA5}"/>
              </a:ext>
            </a:extLst>
          </p:cNvPr>
          <p:cNvSpPr txBox="1">
            <a:spLocks/>
          </p:cNvSpPr>
          <p:nvPr/>
        </p:nvSpPr>
        <p:spPr>
          <a:xfrm>
            <a:off x="422223" y="3429000"/>
            <a:ext cx="6985416" cy="2812790"/>
          </a:xfrm>
          <a:prstGeom prst="rect">
            <a:avLst/>
          </a:prstGeom>
          <a:solidFill>
            <a:srgbClr val="D6DCE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sz="60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298901-7916-4E6F-8352-2D331502F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43433"/>
            <a:ext cx="6985416" cy="2812790"/>
          </a:xfrm>
          <a:solidFill>
            <a:srgbClr val="002B4E"/>
          </a:solidFill>
        </p:spPr>
        <p:txBody>
          <a:bodyPr>
            <a:normAutofit/>
          </a:bodyPr>
          <a:lstStyle/>
          <a:p>
            <a:pPr algn="ctr"/>
            <a:r>
              <a:rPr lang="en-IN" sz="60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INDUSTRY CLUSTERS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C34558A-E068-4EC0-8247-90EDC4002506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178F17-F06C-4F34-BFCA-334660048B39}" type="slidenum">
              <a:rPr lang="en-IN" b="1" smtClean="0"/>
              <a:pPr algn="r"/>
              <a:t>24</a:t>
            </a:fld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01840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4D83FF-398B-4BB5-91CA-C0CDDC21C03E}"/>
              </a:ext>
            </a:extLst>
          </p:cNvPr>
          <p:cNvSpPr txBox="1">
            <a:spLocks/>
          </p:cNvSpPr>
          <p:nvPr/>
        </p:nvSpPr>
        <p:spPr>
          <a:xfrm>
            <a:off x="43544" y="14691"/>
            <a:ext cx="11241145" cy="576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2800">
                <a:latin typeface="72 Black" panose="020B0A04030603020204" pitchFamily="34" charset="0"/>
                <a:cs typeface="72 Black" panose="020B0A040306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 Black" panose="020B0A04030603020204" pitchFamily="34" charset="0"/>
                <a:ea typeface="+mn-ea"/>
                <a:cs typeface="72 Black" panose="020B0A04030603020204" pitchFamily="34" charset="0"/>
              </a:rPr>
              <a:t>Industrial Coverage							…</a:t>
            </a:r>
            <a:r>
              <a:rPr kumimoji="0" lang="en-I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 Black" panose="020B0A04030603020204" pitchFamily="34" charset="0"/>
                <a:ea typeface="+mn-ea"/>
                <a:cs typeface="72 Black" panose="020B0A04030603020204" pitchFamily="34" charset="0"/>
              </a:rPr>
              <a:t>Page 1/3 </a:t>
            </a:r>
            <a:endParaRPr kumimoji="0" lang="en-IN" sz="2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72 Black" panose="020B0A04030603020204" pitchFamily="34" charset="0"/>
              <a:ea typeface="+mn-ea"/>
              <a:cs typeface="72 Black" panose="020B0A04030603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40CD93D-14B7-4766-971D-965D02598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22932"/>
              </p:ext>
            </p:extLst>
          </p:nvPr>
        </p:nvGraphicFramePr>
        <p:xfrm>
          <a:off x="43543" y="710532"/>
          <a:ext cx="11963577" cy="566093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238818">
                  <a:extLst>
                    <a:ext uri="{9D8B030D-6E8A-4147-A177-3AD203B41FA5}">
                      <a16:colId xmlns:a16="http://schemas.microsoft.com/office/drawing/2014/main" val="4083068313"/>
                    </a:ext>
                  </a:extLst>
                </a:gridCol>
                <a:gridCol w="8724759">
                  <a:extLst>
                    <a:ext uri="{9D8B030D-6E8A-4147-A177-3AD203B41FA5}">
                      <a16:colId xmlns:a16="http://schemas.microsoft.com/office/drawing/2014/main" val="1561513217"/>
                    </a:ext>
                  </a:extLst>
                </a:gridCol>
              </a:tblGrid>
              <a:tr h="31160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CITY / REGION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592279"/>
                  </a:ext>
                </a:extLst>
              </a:tr>
              <a:tr h="167134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000" b="0" kern="1200" dirty="0">
                          <a:solidFill>
                            <a:schemeClr val="dk1"/>
                          </a:solidFill>
                          <a:latin typeface="Amasis MT Pro Black" panose="02040A04050005020304" pitchFamily="18" charset="0"/>
                          <a:ea typeface="+mn-ea"/>
                          <a:cs typeface="72" panose="020B0503030000000003" pitchFamily="34" charset="0"/>
                        </a:rPr>
                        <a:t>Gujarat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Ahmedabad, Amreli, Anand,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Ankleshwar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Bamanbor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Banaskantha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Bardoli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Bharuch, Bhavnagar,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Bilimora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Bodeli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Botad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Chhatral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Dadra,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Deesa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Dhrol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Vadodara, Gandhi Nagar,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Halol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Godhra, Junagarh,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Gandhidham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Kalol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Karamsad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Karvad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Khambalia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Mahuva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Mehsana, Mundra,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Padavala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Nadiad, Patan, Rajkot,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Santej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Shapar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Sihor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Surat,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Tapi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Thaltej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Umargaon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Valsad, Vapi, Veraval,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Vitthal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 Udyognagar </a:t>
                      </a:r>
                    </a:p>
                    <a:p>
                      <a:pPr algn="l"/>
                      <a:endParaRPr lang="en-IN" sz="1600" dirty="0"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5145794"/>
                  </a:ext>
                </a:extLst>
              </a:tr>
              <a:tr h="167134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000" b="0" kern="1200" dirty="0">
                          <a:solidFill>
                            <a:schemeClr val="dk1"/>
                          </a:solidFill>
                          <a:latin typeface="Amasis MT Pro Black" panose="02040A04050005020304" pitchFamily="18" charset="0"/>
                          <a:ea typeface="+mn-ea"/>
                          <a:cs typeface="72" panose="020B0503030000000003" pitchFamily="34" charset="0"/>
                        </a:rPr>
                        <a:t>Tamil Nadu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IN" sz="1600" dirty="0"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  <a:p>
                      <a:pPr algn="l"/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Ambatur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Arcot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Ariyalur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Arupukottai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Chengalpattu, Chennai, Coimbatore,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Cuddalore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Dhindigul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Erode,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Kallakurichi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Kanchipuram, Karur,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Kilakarai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Kotturpuram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Nagarcoil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Namakkal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Nilgiris,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Perambadur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Salem,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Singanallur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Tambaram,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Tanjavaur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Thoothukudi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Tirunelvali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Tirupur, Trichy, Tuticorin, Virudhunagar, Vellore, Villupuram, Pondicherry</a:t>
                      </a:r>
                    </a:p>
                    <a:p>
                      <a:pPr algn="l"/>
                      <a:endParaRPr lang="en-IN" sz="1600" dirty="0"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6634415"/>
                  </a:ext>
                </a:extLst>
              </a:tr>
              <a:tr h="14447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000" b="0" kern="1200" dirty="0">
                          <a:solidFill>
                            <a:schemeClr val="dk1"/>
                          </a:solidFill>
                          <a:latin typeface="Amasis MT Pro Black" panose="02040A04050005020304" pitchFamily="18" charset="0"/>
                          <a:ea typeface="+mn-ea"/>
                          <a:cs typeface="72" panose="020B0503030000000003" pitchFamily="34" charset="0"/>
                        </a:rPr>
                        <a:t>Maharashtra &amp; Goa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IN" sz="1600" dirty="0"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  <a:p>
                      <a:pPr algn="l"/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Mapusa,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Margoa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Ponda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South Goa, Ahmednagar, Akola,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Ambarnath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Amravati, Aurangabad,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Badlapur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Baramati, Beed, Bhiwandi,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Boisar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Chandrapur,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Chalisgaon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Dhule,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Gondia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Jalgaon, Kalyan,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Khargar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Latur, Nasik, Nagpur, Palghar, Pune,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Raigarh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Sindhudurg, Thane, Vasai, Virar</a:t>
                      </a:r>
                    </a:p>
                    <a:p>
                      <a:pPr algn="l"/>
                      <a:endParaRPr lang="en-IN" sz="1600" dirty="0"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19267"/>
                  </a:ext>
                </a:extLst>
              </a:tr>
              <a:tr h="53823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000" b="0" kern="1200" dirty="0">
                          <a:solidFill>
                            <a:schemeClr val="dk1"/>
                          </a:solidFill>
                          <a:latin typeface="Amasis MT Pro Black" panose="02040A04050005020304" pitchFamily="18" charset="0"/>
                          <a:ea typeface="+mn-ea"/>
                          <a:cs typeface="72" panose="020B0503030000000003" pitchFamily="34" charset="0"/>
                        </a:rPr>
                        <a:t>New Delhi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Badarpur,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Bawana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Central, North, East Delhi,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Samalkha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Samaypur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Tilak Nagar,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Uttam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 Nagar,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Saiduljab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845741"/>
                  </a:ext>
                </a:extLst>
              </a:tr>
            </a:tbl>
          </a:graphicData>
        </a:graphic>
      </p:graphicFrame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5D65886-54EA-47C0-BAF8-D06A1CDA0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D146B5-A832-451C-8005-139D02446A12}" type="slidenum"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Demi ITC" panose="020B08050305040208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965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40CD93D-14B7-4766-971D-965D02598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918391"/>
              </p:ext>
            </p:extLst>
          </p:nvPr>
        </p:nvGraphicFramePr>
        <p:xfrm>
          <a:off x="43544" y="724598"/>
          <a:ext cx="11993558" cy="598537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246935">
                  <a:extLst>
                    <a:ext uri="{9D8B030D-6E8A-4147-A177-3AD203B41FA5}">
                      <a16:colId xmlns:a16="http://schemas.microsoft.com/office/drawing/2014/main" val="4083068313"/>
                    </a:ext>
                  </a:extLst>
                </a:gridCol>
                <a:gridCol w="8746623">
                  <a:extLst>
                    <a:ext uri="{9D8B030D-6E8A-4147-A177-3AD203B41FA5}">
                      <a16:colId xmlns:a16="http://schemas.microsoft.com/office/drawing/2014/main" val="1561513217"/>
                    </a:ext>
                  </a:extLst>
                </a:gridCol>
              </a:tblGrid>
              <a:tr h="38907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CITY / REGION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592279"/>
                  </a:ext>
                </a:extLst>
              </a:tr>
              <a:tr h="16309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000" b="0" kern="1200" dirty="0">
                          <a:solidFill>
                            <a:schemeClr val="dk1"/>
                          </a:solidFill>
                          <a:latin typeface="Amasis MT Pro Black" panose="02040A04050005020304" pitchFamily="18" charset="0"/>
                          <a:ea typeface="+mn-ea"/>
                          <a:cs typeface="72" panose="020B0503030000000003" pitchFamily="34" charset="0"/>
                        </a:rPr>
                        <a:t>Uttar Pradesh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Agra, Aligarh, Allahabad, Amethi,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Bhagpat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Bijnour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Bulandshahar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Chandrauli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Deoria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Firozabad, Gautam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Buddh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 Nagar, Ghaziabad, Gorakhpur, Hamirpur, Kanpur,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Khurja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Lucknow, Mathura, Meerut, Mirzapur, Moradabad,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Muzzafarnagar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Noida, Sahibabad, Sultanpur, Varanasi,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Sikandarabad</a:t>
                      </a:r>
                      <a:endParaRPr lang="en-IN" sz="1600" dirty="0"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  <a:p>
                      <a:pPr algn="l"/>
                      <a:endParaRPr lang="en-IN" sz="1600" dirty="0"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733809"/>
                  </a:ext>
                </a:extLst>
              </a:tr>
              <a:tr h="137509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000" b="0" kern="1200" dirty="0">
                          <a:solidFill>
                            <a:schemeClr val="dk1"/>
                          </a:solidFill>
                          <a:latin typeface="Amasis MT Pro Black" panose="02040A04050005020304" pitchFamily="18" charset="0"/>
                          <a:ea typeface="+mn-ea"/>
                          <a:cs typeface="72" panose="020B0503030000000003" pitchFamily="34" charset="0"/>
                        </a:rPr>
                        <a:t>West Bengal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Asansol, Bankura,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Barasat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Bardhaman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Barrackpur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Birbhum,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Bolpur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Burdwan, Cooch Behar, Durgapur, Haldia,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Hooglay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Jalpaiguri, Howrah,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Kaliganj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Kharagpur,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Kaliganj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Kolkata,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Madhyamgarh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Raigang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Rajpur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Sonajpur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Sonarpur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Tribeni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 </a:t>
                      </a:r>
                    </a:p>
                    <a:p>
                      <a:pPr algn="l"/>
                      <a:endParaRPr lang="en-IN" sz="1600" dirty="0"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789092"/>
                  </a:ext>
                </a:extLst>
              </a:tr>
              <a:tr h="8634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000" b="0" kern="1200" dirty="0">
                          <a:solidFill>
                            <a:schemeClr val="dk1"/>
                          </a:solidFill>
                          <a:latin typeface="Amasis MT Pro Black" panose="02040A04050005020304" pitchFamily="18" charset="0"/>
                          <a:ea typeface="+mn-ea"/>
                          <a:cs typeface="72" panose="020B0503030000000003" pitchFamily="34" charset="0"/>
                        </a:rPr>
                        <a:t>Haryana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Bahadurgarh,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Bawal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Faridabad, Gurugram, Karnal,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Jind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Palwal, Panipat, Rai, Rewari, Hisar, Rohtak, Sirsa, Sonipat, Yamuna Nagar</a:t>
                      </a:r>
                    </a:p>
                    <a:p>
                      <a:pPr algn="l"/>
                      <a:endParaRPr lang="en-IN" sz="1600" dirty="0"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251911"/>
                  </a:ext>
                </a:extLst>
              </a:tr>
              <a:tr h="8634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000" b="0" kern="1200" dirty="0">
                          <a:solidFill>
                            <a:schemeClr val="dk1"/>
                          </a:solidFill>
                          <a:latin typeface="Amasis MT Pro Black" panose="02040A04050005020304" pitchFamily="18" charset="0"/>
                          <a:ea typeface="+mn-ea"/>
                          <a:cs typeface="72" panose="020B0503030000000003" pitchFamily="34" charset="0"/>
                        </a:rPr>
                        <a:t>Karnataka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Bengaluru, Belgaum,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Ballery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Dharwad, Gulbarga,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Hospet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Hubli, Karwar, Kolar, Mysore,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Tumkur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Mangalore, Udupi,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Vijayapur</a:t>
                      </a:r>
                      <a:endParaRPr lang="en-IN" sz="1600" dirty="0"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  <a:p>
                      <a:pPr algn="l"/>
                      <a:endParaRPr lang="en-IN" sz="1600" dirty="0"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275251"/>
                  </a:ext>
                </a:extLst>
              </a:tr>
              <a:tr h="8634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000" b="0" kern="1200" dirty="0">
                          <a:solidFill>
                            <a:schemeClr val="dk1"/>
                          </a:solidFill>
                          <a:latin typeface="Amasis MT Pro Black" panose="02040A04050005020304" pitchFamily="18" charset="0"/>
                          <a:ea typeface="+mn-ea"/>
                          <a:cs typeface="72" panose="020B0503030000000003" pitchFamily="34" charset="0"/>
                        </a:rPr>
                        <a:t>Rajasthan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Alwar,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Balotra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Bhiwadi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Bikaner,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Dholpur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Jaipur,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Jhunjuna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Kishangarh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Rajasthan, Udaipur, Jodhpur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635268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8E75DFE-CCC7-410B-8A79-7D088C521D6A}"/>
              </a:ext>
            </a:extLst>
          </p:cNvPr>
          <p:cNvSpPr txBox="1">
            <a:spLocks/>
          </p:cNvSpPr>
          <p:nvPr/>
        </p:nvSpPr>
        <p:spPr>
          <a:xfrm>
            <a:off x="43544" y="42011"/>
            <a:ext cx="11241145" cy="576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2800">
                <a:latin typeface="72 Black" panose="020B0A04030603020204" pitchFamily="34" charset="0"/>
                <a:cs typeface="72 Black" panose="020B0A040306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 Black" panose="020B0A04030603020204" pitchFamily="34" charset="0"/>
                <a:ea typeface="+mn-ea"/>
                <a:cs typeface="72 Black" panose="020B0A04030603020204" pitchFamily="34" charset="0"/>
              </a:rPr>
              <a:t>Industrial Coverage							…</a:t>
            </a:r>
            <a:r>
              <a:rPr kumimoji="0" lang="en-I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 Black" panose="020B0A04030603020204" pitchFamily="34" charset="0"/>
                <a:ea typeface="+mn-ea"/>
                <a:cs typeface="72 Black" panose="020B0A04030603020204" pitchFamily="34" charset="0"/>
              </a:rPr>
              <a:t>Page 2/3 </a:t>
            </a:r>
            <a:endParaRPr kumimoji="0" lang="en-IN" sz="2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72 Black" panose="020B0A04030603020204" pitchFamily="34" charset="0"/>
              <a:ea typeface="+mn-ea"/>
              <a:cs typeface="72 Black" panose="020B0A04030603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4393737-09CC-4AD3-A44E-260369E3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D146B5-A832-451C-8005-139D02446A12}" type="slidenum"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Demi ITC" panose="020B08050305040208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46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40CD93D-14B7-4766-971D-965D02598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741562"/>
              </p:ext>
            </p:extLst>
          </p:nvPr>
        </p:nvGraphicFramePr>
        <p:xfrm>
          <a:off x="43543" y="724598"/>
          <a:ext cx="11963577" cy="413048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238818">
                  <a:extLst>
                    <a:ext uri="{9D8B030D-6E8A-4147-A177-3AD203B41FA5}">
                      <a16:colId xmlns:a16="http://schemas.microsoft.com/office/drawing/2014/main" val="4083068313"/>
                    </a:ext>
                  </a:extLst>
                </a:gridCol>
                <a:gridCol w="8724759">
                  <a:extLst>
                    <a:ext uri="{9D8B030D-6E8A-4147-A177-3AD203B41FA5}">
                      <a16:colId xmlns:a16="http://schemas.microsoft.com/office/drawing/2014/main" val="1561513217"/>
                    </a:ext>
                  </a:extLst>
                </a:gridCol>
              </a:tblGrid>
              <a:tr h="339673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CITY / REGION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592279"/>
                  </a:ext>
                </a:extLst>
              </a:tr>
              <a:tr h="5422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000" b="0" kern="1200" dirty="0">
                          <a:solidFill>
                            <a:schemeClr val="dk1"/>
                          </a:solidFill>
                          <a:latin typeface="Amasis MT Pro Black" panose="02040A04050005020304" pitchFamily="18" charset="0"/>
                          <a:ea typeface="+mn-ea"/>
                          <a:cs typeface="72" panose="020B0503030000000003" pitchFamily="34" charset="0"/>
                        </a:rPr>
                        <a:t>Madhya Pradesh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Bhopal,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Chindwara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Dewas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Gwalior,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Hoshangabad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Khargone,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Neemuch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Ratlam</a:t>
                      </a:r>
                      <a:endParaRPr lang="en-IN" sz="1600" dirty="0"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4971249"/>
                  </a:ext>
                </a:extLst>
              </a:tr>
              <a:tr h="3396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000" b="0" kern="1200" dirty="0">
                          <a:solidFill>
                            <a:schemeClr val="dk1"/>
                          </a:solidFill>
                          <a:latin typeface="Amasis MT Pro Black" panose="02040A04050005020304" pitchFamily="18" charset="0"/>
                          <a:ea typeface="+mn-ea"/>
                          <a:cs typeface="72" panose="020B0503030000000003" pitchFamily="34" charset="0"/>
                        </a:rPr>
                        <a:t>Punjab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Firozpur, Gurdaspur, Jalandhar, Ludhiana,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Moga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Mohali,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Zirakpur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Amritsar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724630"/>
                  </a:ext>
                </a:extLst>
              </a:tr>
              <a:tr h="5422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000" b="0" kern="1200" dirty="0">
                          <a:solidFill>
                            <a:schemeClr val="dk1"/>
                          </a:solidFill>
                          <a:latin typeface="Amasis MT Pro Black" panose="02040A04050005020304" pitchFamily="18" charset="0"/>
                          <a:ea typeface="+mn-ea"/>
                          <a:cs typeface="72" panose="020B0503030000000003" pitchFamily="34" charset="0"/>
                        </a:rPr>
                        <a:t>Telangana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Fatehnagar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Hyderabad, Medak,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Medchal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Nalagonda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Sangareddy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Secunderabad</a:t>
                      </a:r>
                      <a:endParaRPr lang="en-IN" sz="1600" dirty="0"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0437434"/>
                  </a:ext>
                </a:extLst>
              </a:tr>
              <a:tr h="5422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000" b="0" kern="1200" dirty="0">
                          <a:solidFill>
                            <a:schemeClr val="dk1"/>
                          </a:solidFill>
                          <a:latin typeface="Amasis MT Pro Black" panose="02040A04050005020304" pitchFamily="18" charset="0"/>
                          <a:ea typeface="+mn-ea"/>
                          <a:cs typeface="72" panose="020B0503030000000003" pitchFamily="34" charset="0"/>
                        </a:rPr>
                        <a:t>Odisha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Angul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Bhubaneshwar, Cuttack, Jharsuguda,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Khurda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Rourkela, Sambalpur,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Sundargarh</a:t>
                      </a:r>
                      <a:endParaRPr lang="en-IN" sz="1600" dirty="0"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340265"/>
                  </a:ext>
                </a:extLst>
              </a:tr>
              <a:tr h="3396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000" b="0" kern="1200" dirty="0">
                          <a:solidFill>
                            <a:schemeClr val="dk1"/>
                          </a:solidFill>
                          <a:latin typeface="Amasis MT Pro Black" panose="02040A04050005020304" pitchFamily="18" charset="0"/>
                          <a:ea typeface="+mn-ea"/>
                          <a:cs typeface="72" panose="020B0503030000000003" pitchFamily="34" charset="0"/>
                        </a:rPr>
                        <a:t>Kerala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Angamaly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Ernakulam, Kottayam,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Mallapuram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Palakkad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431797"/>
                  </a:ext>
                </a:extLst>
              </a:tr>
              <a:tr h="3396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000" b="0" kern="1200" dirty="0">
                          <a:solidFill>
                            <a:schemeClr val="dk1"/>
                          </a:solidFill>
                          <a:latin typeface="Amasis MT Pro Black" panose="02040A04050005020304" pitchFamily="18" charset="0"/>
                          <a:ea typeface="+mn-ea"/>
                          <a:cs typeface="72" panose="020B0503030000000003" pitchFamily="34" charset="0"/>
                        </a:rPr>
                        <a:t>Bihar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Darbhanga,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Madhepur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Newada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Patna,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Purnia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Rohtas</a:t>
                      </a:r>
                      <a:endParaRPr lang="en-IN" sz="1600" dirty="0"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7916881"/>
                  </a:ext>
                </a:extLst>
              </a:tr>
              <a:tr h="3396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000" b="0" kern="1200" dirty="0">
                          <a:solidFill>
                            <a:schemeClr val="dk1"/>
                          </a:solidFill>
                          <a:latin typeface="Amasis MT Pro Black" panose="02040A04050005020304" pitchFamily="18" charset="0"/>
                          <a:ea typeface="+mn-ea"/>
                          <a:cs typeface="72" panose="020B0503030000000003" pitchFamily="34" charset="0"/>
                        </a:rPr>
                        <a:t>Jharkhand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Chirkunda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Dhanbad, Jamshedpur,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Durg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Ranchi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510628"/>
                  </a:ext>
                </a:extLst>
              </a:tr>
              <a:tr h="3396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000" b="0" kern="1200" dirty="0">
                          <a:solidFill>
                            <a:schemeClr val="dk1"/>
                          </a:solidFill>
                          <a:latin typeface="Amasis MT Pro Black" panose="02040A04050005020304" pitchFamily="18" charset="0"/>
                          <a:ea typeface="+mn-ea"/>
                          <a:cs typeface="72" panose="020B0503030000000003" pitchFamily="34" charset="0"/>
                        </a:rPr>
                        <a:t>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Guntur, Nellore, Rajahmundry, Vizag,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Vizianagram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Bhilai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Raipur,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Silvasa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Dadra &amp; Nagar,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Baddi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</a:t>
                      </a:r>
                      <a:r>
                        <a:rPr lang="en-IN" sz="1600" dirty="0" err="1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Sirmaur</a:t>
                      </a:r>
                      <a:r>
                        <a:rPr lang="en-IN" sz="1600" dirty="0"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, Solan, Guwahati, Tinsukia, Daman, Manipur &amp; Nagaland, Arunachal Pradesh, Chandigarh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76300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57D24191-86A0-45E0-B262-11B4A616D144}"/>
              </a:ext>
            </a:extLst>
          </p:cNvPr>
          <p:cNvSpPr txBox="1">
            <a:spLocks/>
          </p:cNvSpPr>
          <p:nvPr/>
        </p:nvSpPr>
        <p:spPr>
          <a:xfrm>
            <a:off x="43544" y="0"/>
            <a:ext cx="11241145" cy="576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2800">
                <a:latin typeface="72 Black" panose="020B0A04030603020204" pitchFamily="34" charset="0"/>
                <a:cs typeface="72 Black" panose="020B0A040306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 Black" panose="020B0A04030603020204" pitchFamily="34" charset="0"/>
                <a:ea typeface="+mn-ea"/>
                <a:cs typeface="72 Black" panose="020B0A04030603020204" pitchFamily="34" charset="0"/>
              </a:rPr>
              <a:t>Industrial Coverage							…</a:t>
            </a:r>
            <a:r>
              <a:rPr kumimoji="0" lang="en-I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72 Black" panose="020B0A04030603020204" pitchFamily="34" charset="0"/>
                <a:ea typeface="+mn-ea"/>
                <a:cs typeface="72 Black" panose="020B0A04030603020204" pitchFamily="34" charset="0"/>
              </a:rPr>
              <a:t>Page 3/3 </a:t>
            </a:r>
            <a:endParaRPr kumimoji="0" lang="en-IN" sz="2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72 Black" panose="020B0A04030603020204" pitchFamily="34" charset="0"/>
              <a:ea typeface="+mn-ea"/>
              <a:cs typeface="72 Black" panose="020B0A04030603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93F7630-2AD4-493A-876A-712ACE404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D146B5-A832-451C-8005-139D02446A12}" type="slidenum"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Demi ITC" panose="020B08050305040208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299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23FD10-5BDF-4F69-BE6D-A6F7AAB58BA5}"/>
              </a:ext>
            </a:extLst>
          </p:cNvPr>
          <p:cNvSpPr txBox="1">
            <a:spLocks/>
          </p:cNvSpPr>
          <p:nvPr/>
        </p:nvSpPr>
        <p:spPr>
          <a:xfrm>
            <a:off x="422223" y="3429000"/>
            <a:ext cx="6985416" cy="2812790"/>
          </a:xfrm>
          <a:prstGeom prst="rect">
            <a:avLst/>
          </a:prstGeom>
          <a:solidFill>
            <a:srgbClr val="D6DCE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sz="60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298901-7916-4E6F-8352-2D331502F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43433"/>
            <a:ext cx="6985416" cy="2812790"/>
          </a:xfrm>
          <a:solidFill>
            <a:srgbClr val="002B4E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Impact" panose="020B0806030902050204" pitchFamily="34" charset="0"/>
              </a:rPr>
              <a:t>Competitor Comparison &amp; Value Proposition</a:t>
            </a:r>
            <a:br>
              <a:rPr lang="en-US" sz="6000" dirty="0">
                <a:solidFill>
                  <a:schemeClr val="bg1"/>
                </a:solidFill>
                <a:latin typeface="Impact" panose="020B0806030902050204" pitchFamily="34" charset="0"/>
              </a:rPr>
            </a:br>
            <a:r>
              <a:rPr lang="en-US" sz="6000" dirty="0">
                <a:solidFill>
                  <a:schemeClr val="bg1"/>
                </a:solidFill>
                <a:latin typeface="Impact" panose="020B0806030902050204" pitchFamily="34" charset="0"/>
              </a:rPr>
              <a:t>@ LAUNCH</a:t>
            </a:r>
            <a:endParaRPr lang="en-IN" sz="60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C34558A-E068-4EC0-8247-90EDC4002506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178F17-F06C-4F34-BFCA-334660048B39}" type="slidenum">
              <a:rPr lang="en-IN" b="1" smtClean="0"/>
              <a:pPr algn="r"/>
              <a:t>28</a:t>
            </a:fld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70690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2DCA228-0CCA-45A1-AD73-28ED5BBCF14B}"/>
              </a:ext>
            </a:extLst>
          </p:cNvPr>
          <p:cNvSpPr txBox="1">
            <a:spLocks/>
          </p:cNvSpPr>
          <p:nvPr/>
        </p:nvSpPr>
        <p:spPr>
          <a:xfrm>
            <a:off x="95752" y="64203"/>
            <a:ext cx="11261713" cy="576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72 Black" panose="020B0A04030603020204" pitchFamily="34" charset="0"/>
                <a:ea typeface="+mj-ea"/>
                <a:cs typeface="72 Black" panose="020B0A04030603020204" pitchFamily="34" charset="0"/>
              </a:defRPr>
            </a:lvl1pPr>
          </a:lstStyle>
          <a:p>
            <a:r>
              <a:rPr lang="fr-FR" sz="2400" dirty="0"/>
              <a:t>COMPARISON – </a:t>
            </a:r>
            <a:r>
              <a:rPr lang="fr-FR" sz="2400" dirty="0" err="1"/>
              <a:t>Competition</a:t>
            </a:r>
            <a:r>
              <a:rPr lang="fr-FR" sz="2400" dirty="0"/>
              <a:t> v/s L&amp;T SuFin 				 …1/2</a:t>
            </a:r>
            <a:endParaRPr lang="en-IN" sz="2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52E07D1C-20CB-437F-8AFD-03EC8A67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D146B5-A832-451C-8005-139D02446A12}" type="slidenum"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Demi ITC" panose="020B08050305040208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8F3274B-4373-4ED0-AE73-360D6D00F1D0}"/>
              </a:ext>
            </a:extLst>
          </p:cNvPr>
          <p:cNvGraphicFramePr>
            <a:graphicFrameLocks noGrp="1"/>
          </p:cNvGraphicFramePr>
          <p:nvPr/>
        </p:nvGraphicFramePr>
        <p:xfrm>
          <a:off x="82062" y="798218"/>
          <a:ext cx="12027876" cy="5474860"/>
        </p:xfrm>
        <a:graphic>
          <a:graphicData uri="http://schemas.openxmlformats.org/drawingml/2006/table">
            <a:tbl>
              <a:tblPr/>
              <a:tblGrid>
                <a:gridCol w="1873297">
                  <a:extLst>
                    <a:ext uri="{9D8B030D-6E8A-4147-A177-3AD203B41FA5}">
                      <a16:colId xmlns:a16="http://schemas.microsoft.com/office/drawing/2014/main" val="1180024406"/>
                    </a:ext>
                  </a:extLst>
                </a:gridCol>
                <a:gridCol w="2373579">
                  <a:extLst>
                    <a:ext uri="{9D8B030D-6E8A-4147-A177-3AD203B41FA5}">
                      <a16:colId xmlns:a16="http://schemas.microsoft.com/office/drawing/2014/main" val="4001157358"/>
                    </a:ext>
                  </a:extLst>
                </a:gridCol>
                <a:gridCol w="1945250">
                  <a:extLst>
                    <a:ext uri="{9D8B030D-6E8A-4147-A177-3AD203B41FA5}">
                      <a16:colId xmlns:a16="http://schemas.microsoft.com/office/drawing/2014/main" val="3212763674"/>
                    </a:ext>
                  </a:extLst>
                </a:gridCol>
                <a:gridCol w="1945250">
                  <a:extLst>
                    <a:ext uri="{9D8B030D-6E8A-4147-A177-3AD203B41FA5}">
                      <a16:colId xmlns:a16="http://schemas.microsoft.com/office/drawing/2014/main" val="789920057"/>
                    </a:ext>
                  </a:extLst>
                </a:gridCol>
                <a:gridCol w="1945250">
                  <a:extLst>
                    <a:ext uri="{9D8B030D-6E8A-4147-A177-3AD203B41FA5}">
                      <a16:colId xmlns:a16="http://schemas.microsoft.com/office/drawing/2014/main" val="1457741418"/>
                    </a:ext>
                  </a:extLst>
                </a:gridCol>
                <a:gridCol w="1945250">
                  <a:extLst>
                    <a:ext uri="{9D8B030D-6E8A-4147-A177-3AD203B41FA5}">
                      <a16:colId xmlns:a16="http://schemas.microsoft.com/office/drawing/2014/main" val="3097650123"/>
                    </a:ext>
                  </a:extLst>
                </a:gridCol>
              </a:tblGrid>
              <a:tr h="6071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Parameter of comparison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1" i="0" u="none" strike="noStrike" dirty="0">
                        <a:solidFill>
                          <a:schemeClr val="tx1"/>
                        </a:solidFill>
                        <a:effectLst/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1" i="0" u="none" strike="noStrike" dirty="0">
                        <a:solidFill>
                          <a:schemeClr val="tx1"/>
                        </a:solidFill>
                        <a:effectLst/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1" i="0" u="none" strike="noStrike" dirty="0">
                        <a:solidFill>
                          <a:schemeClr val="tx1"/>
                        </a:solidFill>
                        <a:effectLst/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1" i="0" u="none" strike="noStrike" dirty="0">
                        <a:solidFill>
                          <a:schemeClr val="tx1"/>
                        </a:solidFill>
                        <a:effectLst/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1" i="0" u="none" strike="noStrike" dirty="0">
                        <a:solidFill>
                          <a:schemeClr val="tx1"/>
                        </a:solidFill>
                        <a:effectLst/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677385"/>
                  </a:ext>
                </a:extLst>
              </a:tr>
              <a:tr h="1023477">
                <a:tc>
                  <a:txBody>
                    <a:bodyPr/>
                    <a:lstStyle/>
                    <a:p>
                      <a:pPr algn="ctr" fontAlgn="ctr"/>
                      <a:endParaRPr lang="en-US" sz="1800" b="1" i="0" u="none" strike="noStrike" kern="1200" dirty="0">
                        <a:solidFill>
                          <a:schemeClr val="bg1"/>
                        </a:solidFill>
                        <a:effectLst/>
                        <a:latin typeface="72" panose="020B0503030000000003" pitchFamily="34" charset="0"/>
                        <a:ea typeface="+mn-ea"/>
                        <a:cs typeface="72" panose="020B0503030000000003" pitchFamily="34" charset="0"/>
                      </a:endParaRPr>
                    </a:p>
                    <a:p>
                      <a:pPr algn="ctr" fontAlgn="ctr"/>
                      <a:endParaRPr lang="en-US" sz="1800" b="1" i="0" u="none" strike="noStrike" kern="1200" dirty="0">
                        <a:solidFill>
                          <a:schemeClr val="bg1"/>
                        </a:solidFill>
                        <a:effectLst/>
                        <a:latin typeface="72" panose="020B0503030000000003" pitchFamily="34" charset="0"/>
                        <a:ea typeface="+mn-ea"/>
                        <a:cs typeface="72" panose="020B0503030000000003" pitchFamily="34" charset="0"/>
                      </a:endParaRPr>
                    </a:p>
                    <a:p>
                      <a:pPr algn="ctr" fontAlgn="ctr"/>
                      <a:r>
                        <a:rPr lang="en-US" sz="18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72" panose="020B0503030000000003" pitchFamily="34" charset="0"/>
                        </a:rPr>
                        <a:t>Target Customers</a:t>
                      </a:r>
                      <a:endParaRPr lang="en-IN" sz="1800" b="1" i="0" u="none" strike="noStrike" kern="1200" dirty="0">
                        <a:solidFill>
                          <a:schemeClr val="bg1"/>
                        </a:solidFill>
                        <a:effectLst/>
                        <a:latin typeface="72" panose="020B0503030000000003" pitchFamily="34" charset="0"/>
                        <a:ea typeface="+mn-ea"/>
                        <a:cs typeface="72" panose="020B05030300000000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Corporates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Small Manufacturers</a:t>
                      </a:r>
                      <a:endParaRPr lang="en-I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72" panose="020B0503030000000003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Real Estate, Construction &amp; Government Companies</a:t>
                      </a:r>
                      <a:endParaRPr lang="en-I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72" panose="020B0503030000000003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General Consumers</a:t>
                      </a:r>
                      <a:endParaRPr lang="en-I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72" panose="020B0503030000000003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SME Manufacturers, Building &amp; Infra. Contractors and Large Corporates</a:t>
                      </a:r>
                      <a:endParaRPr lang="en-I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72" panose="020B0503030000000003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297541"/>
                  </a:ext>
                </a:extLst>
              </a:tr>
              <a:tr h="767608">
                <a:tc>
                  <a:txBody>
                    <a:bodyPr/>
                    <a:lstStyle/>
                    <a:p>
                      <a:pPr algn="ctr" fontAlgn="ctr"/>
                      <a:endParaRPr lang="en-IN" sz="1800" b="1" i="0" u="none" strike="noStrike" kern="1200" dirty="0">
                        <a:solidFill>
                          <a:schemeClr val="bg1"/>
                        </a:solidFill>
                        <a:effectLst/>
                        <a:latin typeface="72" panose="020B0503030000000003" pitchFamily="34" charset="0"/>
                        <a:ea typeface="+mn-ea"/>
                        <a:cs typeface="72" panose="020B0503030000000003" pitchFamily="34" charset="0"/>
                      </a:endParaRPr>
                    </a:p>
                    <a:p>
                      <a:pPr algn="ctr" fontAlgn="ctr"/>
                      <a:r>
                        <a:rPr lang="en-IN" sz="18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72" panose="020B0503030000000003" pitchFamily="34" charset="0"/>
                        </a:rPr>
                        <a:t>Business Model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Demand Aggregation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Commodity supplier to SMEs on credit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Solutioning for Contracted Customers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Discovery Only, Lead generation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Integrated Market Place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80543"/>
                  </a:ext>
                </a:extLst>
              </a:tr>
              <a:tr h="862338">
                <a:tc>
                  <a:txBody>
                    <a:bodyPr/>
                    <a:lstStyle/>
                    <a:p>
                      <a:pPr algn="ctr" fontAlgn="ctr"/>
                      <a:endParaRPr lang="en-IN" sz="1800" b="1" i="0" u="none" strike="noStrike" kern="1200" dirty="0">
                        <a:solidFill>
                          <a:schemeClr val="bg1"/>
                        </a:solidFill>
                        <a:effectLst/>
                        <a:latin typeface="72" panose="020B0503030000000003" pitchFamily="34" charset="0"/>
                        <a:ea typeface="+mn-ea"/>
                        <a:cs typeface="72" panose="020B0503030000000003" pitchFamily="34" charset="0"/>
                      </a:endParaRPr>
                    </a:p>
                    <a:p>
                      <a:pPr algn="ctr" fontAlgn="ctr"/>
                      <a:endParaRPr lang="en-IN" sz="1800" b="1" i="0" u="none" strike="noStrike" kern="1200" dirty="0">
                        <a:solidFill>
                          <a:schemeClr val="bg1"/>
                        </a:solidFill>
                        <a:effectLst/>
                        <a:latin typeface="72" panose="020B0503030000000003" pitchFamily="34" charset="0"/>
                        <a:ea typeface="+mn-ea"/>
                        <a:cs typeface="72" panose="020B0503030000000003" pitchFamily="34" charset="0"/>
                      </a:endParaRPr>
                    </a:p>
                    <a:p>
                      <a:pPr algn="ctr" fontAlgn="ctr"/>
                      <a:r>
                        <a:rPr lang="en-IN" sz="18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72" panose="020B0503030000000003" pitchFamily="34" charset="0"/>
                        </a:rPr>
                        <a:t>Product Scope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MRO, Consumables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Raw Material, Commodities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Construction Material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All B2B, B2R and B2C products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MRO &amp; Consumables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988351"/>
                  </a:ext>
                </a:extLst>
              </a:tr>
              <a:tr h="1279347">
                <a:tc>
                  <a:txBody>
                    <a:bodyPr/>
                    <a:lstStyle/>
                    <a:p>
                      <a:pPr algn="ctr" fontAlgn="ctr"/>
                      <a:endParaRPr lang="en-IN" sz="1800" b="1" i="0" u="none" strike="noStrike" kern="1200" dirty="0">
                        <a:solidFill>
                          <a:schemeClr val="bg1"/>
                        </a:solidFill>
                        <a:effectLst/>
                        <a:latin typeface="72" panose="020B0503030000000003" pitchFamily="34" charset="0"/>
                        <a:ea typeface="+mn-ea"/>
                        <a:cs typeface="72" panose="020B0503030000000003" pitchFamily="34" charset="0"/>
                      </a:endParaRPr>
                    </a:p>
                    <a:p>
                      <a:pPr algn="ctr" fontAlgn="ctr"/>
                      <a:r>
                        <a:rPr lang="en-IN" sz="18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72" panose="020B0503030000000003" pitchFamily="34" charset="0"/>
                        </a:rPr>
                        <a:t>Price Discovery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Rate contracts with Corporates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Pricing negotiations with MSMEs with contracts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Rate Contracts, manual intervention depending on customer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No price discovery. Only lead generation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Request for Quotes &amp; Credit terms OR Purchase on Cash, Rate Contracts facilitated in RFQs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653660"/>
                  </a:ext>
                </a:extLst>
              </a:tr>
              <a:tr h="86233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72" panose="020B0503030000000003" pitchFamily="34" charset="0"/>
                        </a:rPr>
                        <a:t>Enabling </a:t>
                      </a:r>
                    </a:p>
                    <a:p>
                      <a:pPr algn="ctr" fontAlgn="ctr"/>
                      <a:r>
                        <a:rPr lang="en-IN" sz="18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72" panose="020B0503030000000003" pitchFamily="34" charset="0"/>
                        </a:rPr>
                        <a:t>Payment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Yes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No transactions facilitated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401724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EED64839-D21B-41CE-87F4-A8E0D09EA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9"/>
          <a:stretch/>
        </p:blipFill>
        <p:spPr>
          <a:xfrm>
            <a:off x="1987923" y="896813"/>
            <a:ext cx="1003074" cy="4061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6533963-D2B1-40BE-9E07-576549685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7" b="16602"/>
          <a:stretch/>
        </p:blipFill>
        <p:spPr>
          <a:xfrm>
            <a:off x="3031043" y="896813"/>
            <a:ext cx="1273865" cy="4061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22DD01B-D84E-4D7A-B977-C4145C296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875" b="26310"/>
          <a:stretch/>
        </p:blipFill>
        <p:spPr>
          <a:xfrm>
            <a:off x="4488655" y="937697"/>
            <a:ext cx="1587098" cy="3243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38B7336-24CF-400D-979B-705CF5F1A9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571" b="25254"/>
          <a:stretch/>
        </p:blipFill>
        <p:spPr>
          <a:xfrm>
            <a:off x="6469435" y="863173"/>
            <a:ext cx="1530399" cy="4734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59FDC61-42BD-4A1A-9CA7-04B0FFE8EB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018"/>
          <a:stretch/>
        </p:blipFill>
        <p:spPr>
          <a:xfrm>
            <a:off x="8292476" y="857343"/>
            <a:ext cx="737520" cy="4850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72C3D8-BFAD-4922-A0AF-BA6FB5A8FA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4840" b="33371"/>
          <a:stretch/>
        </p:blipFill>
        <p:spPr>
          <a:xfrm>
            <a:off x="9133043" y="958774"/>
            <a:ext cx="887726" cy="28220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59F9AA6-7F42-4356-9140-06DB02CD4D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4482" y="856133"/>
            <a:ext cx="1832599" cy="487484"/>
          </a:xfrm>
          <a:prstGeom prst="rect">
            <a:avLst/>
          </a:prstGeom>
        </p:spPr>
      </p:pic>
      <p:pic>
        <p:nvPicPr>
          <p:cNvPr id="40" name="Graphic 39" descr="Lightbulb and gear with solid fill">
            <a:extLst>
              <a:ext uri="{FF2B5EF4-FFF2-40B4-BE49-F238E27FC236}">
                <a16:creationId xmlns:a16="http://schemas.microsoft.com/office/drawing/2014/main" id="{06C48FE2-533C-4CD8-9327-30462BC129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0288" y="2662609"/>
            <a:ext cx="494023" cy="494023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CFDBEF6-8C8F-4D2A-97B6-8A18C6D5C0CE}"/>
              </a:ext>
            </a:extLst>
          </p:cNvPr>
          <p:cNvGrpSpPr/>
          <p:nvPr/>
        </p:nvGrpSpPr>
        <p:grpSpPr>
          <a:xfrm>
            <a:off x="536640" y="3605858"/>
            <a:ext cx="921318" cy="410062"/>
            <a:chOff x="539597" y="3070867"/>
            <a:chExt cx="921318" cy="410062"/>
          </a:xfrm>
        </p:grpSpPr>
        <p:pic>
          <p:nvPicPr>
            <p:cNvPr id="42" name="Graphic 41" descr="Jackhammer with solid fill">
              <a:extLst>
                <a:ext uri="{FF2B5EF4-FFF2-40B4-BE49-F238E27FC236}">
                  <a16:creationId xmlns:a16="http://schemas.microsoft.com/office/drawing/2014/main" id="{AB048B81-5AB9-463D-B909-9D92B3F87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39597" y="3070867"/>
              <a:ext cx="494023" cy="410062"/>
            </a:xfrm>
            <a:prstGeom prst="rect">
              <a:avLst/>
            </a:prstGeom>
          </p:spPr>
        </p:pic>
        <p:pic>
          <p:nvPicPr>
            <p:cNvPr id="43" name="Graphic 42" descr="Hammer with solid fill">
              <a:extLst>
                <a:ext uri="{FF2B5EF4-FFF2-40B4-BE49-F238E27FC236}">
                  <a16:creationId xmlns:a16="http://schemas.microsoft.com/office/drawing/2014/main" id="{44A4EB04-3DF3-4F52-B05A-A969FCCDA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66892" y="3070867"/>
              <a:ext cx="494023" cy="410062"/>
            </a:xfrm>
            <a:prstGeom prst="rect">
              <a:avLst/>
            </a:prstGeom>
          </p:spPr>
        </p:pic>
      </p:grpSp>
      <p:pic>
        <p:nvPicPr>
          <p:cNvPr id="44" name="Graphic 43" descr="Target Audience with solid fill">
            <a:extLst>
              <a:ext uri="{FF2B5EF4-FFF2-40B4-BE49-F238E27FC236}">
                <a16:creationId xmlns:a16="http://schemas.microsoft.com/office/drawing/2014/main" id="{F612FECD-0623-4F59-B37F-7F44524135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3675" y="4383121"/>
            <a:ext cx="707248" cy="70724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4BC7905-3AAF-4558-A317-860C4870B6A4}"/>
              </a:ext>
            </a:extLst>
          </p:cNvPr>
          <p:cNvSpPr/>
          <p:nvPr/>
        </p:nvSpPr>
        <p:spPr>
          <a:xfrm>
            <a:off x="10128316" y="736964"/>
            <a:ext cx="1981622" cy="560668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9" name="Graphic 48" descr="Customer review with solid fill">
            <a:extLst>
              <a:ext uri="{FF2B5EF4-FFF2-40B4-BE49-F238E27FC236}">
                <a16:creationId xmlns:a16="http://schemas.microsoft.com/office/drawing/2014/main" id="{F82E5DFA-FB91-40D8-B712-D2F5FCC996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2209" y="1523427"/>
            <a:ext cx="590182" cy="59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70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F288-43FA-46D3-BA5A-A3812C0560E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68606" y="2110153"/>
            <a:ext cx="3348000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spc="150" dirty="0">
                <a:solidFill>
                  <a:schemeClr val="tx2"/>
                </a:solidFill>
                <a:latin typeface="Eras Demi ITC" panose="020B0805030504020804" pitchFamily="34" charset="0"/>
              </a:rPr>
              <a:t>L&amp;T Founders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8E52C6-F1A2-4647-B60C-DFD74871DA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41" y="653781"/>
            <a:ext cx="5655267" cy="56348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0A5D2-9078-439C-BCF0-A841C7AB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F89B928-060D-4B98-9ACD-5CE522F6DDFE}" type="slidenum">
              <a:rPr lang="en-US" sz="1800" b="1" smtClean="0">
                <a:solidFill>
                  <a:schemeClr val="tx1"/>
                </a:solidFill>
              </a:rPr>
              <a:pPr algn="r"/>
              <a:t>3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47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2DCA228-0CCA-45A1-AD73-28ED5BBCF14B}"/>
              </a:ext>
            </a:extLst>
          </p:cNvPr>
          <p:cNvSpPr txBox="1">
            <a:spLocks/>
          </p:cNvSpPr>
          <p:nvPr/>
        </p:nvSpPr>
        <p:spPr>
          <a:xfrm>
            <a:off x="95752" y="64203"/>
            <a:ext cx="11261713" cy="576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72 Black" panose="020B0A04030603020204" pitchFamily="34" charset="0"/>
                <a:ea typeface="+mj-ea"/>
                <a:cs typeface="72 Black" panose="020B0A04030603020204" pitchFamily="34" charset="0"/>
              </a:defRPr>
            </a:lvl1pPr>
          </a:lstStyle>
          <a:p>
            <a:r>
              <a:rPr lang="fr-FR" sz="2400" dirty="0"/>
              <a:t>COMPARISON – </a:t>
            </a:r>
            <a:r>
              <a:rPr lang="fr-FR" sz="2400" dirty="0" err="1"/>
              <a:t>Competition</a:t>
            </a:r>
            <a:r>
              <a:rPr lang="fr-FR" sz="2400" dirty="0"/>
              <a:t> v/s L&amp;T SuFin   				…2/2</a:t>
            </a:r>
            <a:endParaRPr lang="en-IN" sz="2400" dirty="0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9E8B684E-5DE4-48F2-AA9B-F5ABFD23A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D146B5-A832-451C-8005-139D02446A12}" type="slidenum"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Demi ITC" panose="020B08050305040208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74C12E8-8CA9-4EC7-85BD-C6A4C242E247}"/>
              </a:ext>
            </a:extLst>
          </p:cNvPr>
          <p:cNvGraphicFramePr>
            <a:graphicFrameLocks noGrp="1"/>
          </p:cNvGraphicFramePr>
          <p:nvPr/>
        </p:nvGraphicFramePr>
        <p:xfrm>
          <a:off x="82062" y="756013"/>
          <a:ext cx="12027876" cy="5332035"/>
        </p:xfrm>
        <a:graphic>
          <a:graphicData uri="http://schemas.openxmlformats.org/drawingml/2006/table">
            <a:tbl>
              <a:tblPr/>
              <a:tblGrid>
                <a:gridCol w="1873297">
                  <a:extLst>
                    <a:ext uri="{9D8B030D-6E8A-4147-A177-3AD203B41FA5}">
                      <a16:colId xmlns:a16="http://schemas.microsoft.com/office/drawing/2014/main" val="1180024406"/>
                    </a:ext>
                  </a:extLst>
                </a:gridCol>
                <a:gridCol w="2373579">
                  <a:extLst>
                    <a:ext uri="{9D8B030D-6E8A-4147-A177-3AD203B41FA5}">
                      <a16:colId xmlns:a16="http://schemas.microsoft.com/office/drawing/2014/main" val="4001157358"/>
                    </a:ext>
                  </a:extLst>
                </a:gridCol>
                <a:gridCol w="1945250">
                  <a:extLst>
                    <a:ext uri="{9D8B030D-6E8A-4147-A177-3AD203B41FA5}">
                      <a16:colId xmlns:a16="http://schemas.microsoft.com/office/drawing/2014/main" val="3212763674"/>
                    </a:ext>
                  </a:extLst>
                </a:gridCol>
                <a:gridCol w="1945250">
                  <a:extLst>
                    <a:ext uri="{9D8B030D-6E8A-4147-A177-3AD203B41FA5}">
                      <a16:colId xmlns:a16="http://schemas.microsoft.com/office/drawing/2014/main" val="789920057"/>
                    </a:ext>
                  </a:extLst>
                </a:gridCol>
                <a:gridCol w="1945250">
                  <a:extLst>
                    <a:ext uri="{9D8B030D-6E8A-4147-A177-3AD203B41FA5}">
                      <a16:colId xmlns:a16="http://schemas.microsoft.com/office/drawing/2014/main" val="1457741418"/>
                    </a:ext>
                  </a:extLst>
                </a:gridCol>
                <a:gridCol w="1945250">
                  <a:extLst>
                    <a:ext uri="{9D8B030D-6E8A-4147-A177-3AD203B41FA5}">
                      <a16:colId xmlns:a16="http://schemas.microsoft.com/office/drawing/2014/main" val="3097650123"/>
                    </a:ext>
                  </a:extLst>
                </a:gridCol>
              </a:tblGrid>
              <a:tr h="55378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Parameter of comparison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1" i="0" u="none" strike="noStrike" dirty="0">
                        <a:solidFill>
                          <a:schemeClr val="tx1"/>
                        </a:solidFill>
                        <a:effectLst/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1" i="0" u="none" strike="noStrike" dirty="0">
                        <a:solidFill>
                          <a:schemeClr val="tx1"/>
                        </a:solidFill>
                        <a:effectLst/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1" i="0" u="none" strike="noStrike" dirty="0">
                        <a:solidFill>
                          <a:schemeClr val="tx1"/>
                        </a:solidFill>
                        <a:effectLst/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1" i="0" u="none" strike="noStrike" dirty="0">
                        <a:solidFill>
                          <a:schemeClr val="tx1"/>
                        </a:solidFill>
                        <a:effectLst/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1" i="0" u="none" strike="noStrike" dirty="0">
                        <a:solidFill>
                          <a:schemeClr val="tx1"/>
                        </a:solidFill>
                        <a:effectLst/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677385"/>
                  </a:ext>
                </a:extLst>
              </a:tr>
              <a:tr h="1020946">
                <a:tc>
                  <a:txBody>
                    <a:bodyPr/>
                    <a:lstStyle/>
                    <a:p>
                      <a:pPr algn="ctr" fontAlgn="ctr"/>
                      <a:endParaRPr lang="en-IN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72" panose="020B0503030000000003" pitchFamily="34" charset="0"/>
                        <a:ea typeface="+mn-ea"/>
                        <a:cs typeface="72" panose="020B0503030000000003" pitchFamily="34" charset="0"/>
                      </a:endParaRPr>
                    </a:p>
                    <a:p>
                      <a:pPr algn="ctr" fontAlgn="ctr"/>
                      <a:r>
                        <a:rPr lang="en-IN" sz="16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72" panose="020B0503030000000003" pitchFamily="34" charset="0"/>
                        </a:rPr>
                        <a:t>Financing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Selected cases for Invoice Discounting on own books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Own NBFC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Provides goods on credit terms. No financing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No financing directly or through partners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Working capital overdrafts, invoice discounting, supply chain finance and loans through partner banks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1544005"/>
                  </a:ext>
                </a:extLst>
              </a:tr>
              <a:tr h="662833">
                <a:tc>
                  <a:txBody>
                    <a:bodyPr/>
                    <a:lstStyle/>
                    <a:p>
                      <a:pPr algn="ctr" fontAlgn="ctr"/>
                      <a:endParaRPr lang="en-IN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72" panose="020B0503030000000003" pitchFamily="34" charset="0"/>
                        <a:ea typeface="+mn-ea"/>
                        <a:cs typeface="72" panose="020B0503030000000003" pitchFamily="34" charset="0"/>
                      </a:endParaRPr>
                    </a:p>
                    <a:p>
                      <a:pPr algn="ctr" fontAlgn="ctr"/>
                      <a:endParaRPr lang="en-IN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72" panose="020B0503030000000003" pitchFamily="34" charset="0"/>
                        <a:ea typeface="+mn-ea"/>
                        <a:cs typeface="72" panose="020B0503030000000003" pitchFamily="34" charset="0"/>
                      </a:endParaRPr>
                    </a:p>
                    <a:p>
                      <a:pPr algn="ctr" fontAlgn="ctr"/>
                      <a:r>
                        <a:rPr lang="en-IN" sz="16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72" panose="020B0503030000000003" pitchFamily="34" charset="0"/>
                        </a:rPr>
                        <a:t>Logistics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Local Milk Runs. No long hauls, hyperlocal model. Owned logistics model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Supplier logistics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Available through partners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No logistical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All requirements through partners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80543"/>
                  </a:ext>
                </a:extLst>
              </a:tr>
              <a:tr h="963386">
                <a:tc>
                  <a:txBody>
                    <a:bodyPr/>
                    <a:lstStyle/>
                    <a:p>
                      <a:pPr algn="ctr" fontAlgn="ctr"/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  <a:p>
                      <a:pPr algn="ctr" fontAlgn="ctr"/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72" panose="020B0503030000000003" pitchFamily="34" charset="0"/>
                        <a:cs typeface="72" panose="020B0503030000000003" pitchFamily="34" charset="0"/>
                      </a:endParaRPr>
                    </a:p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72" panose="020B0503030000000003" pitchFamily="34" charset="0"/>
                          <a:cs typeface="72" panose="020B0503030000000003" pitchFamily="34" charset="0"/>
                        </a:rPr>
                        <a:t>Credit Period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Provided only to chosen Corporates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Provided to MSMEs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Provided to all customers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No transactions. Hence no credit period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Yes depending upon terms of Purchase Order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391317"/>
                  </a:ext>
                </a:extLst>
              </a:tr>
              <a:tr h="186706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72" panose="020B0503030000000003" pitchFamily="34" charset="0"/>
                        </a:rPr>
                        <a:t>Trust Creation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Own Inventory &amp; responsible for quality with complete buy back. Back to back arrangement with suppliers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Own Inventory &amp; responsible for quality with complete buy back. Back to back arrangement with select SME suppliers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Own Inventory, private labels and assurance of quality by the platform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Trust and Verification seal based on association and subscription amounts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72" panose="020B0503030000000003" pitchFamily="34" charset="0"/>
                          <a:ea typeface="+mn-ea"/>
                          <a:cs typeface="Times New Roman" panose="02020603050405020304" pitchFamily="18" charset="0"/>
                        </a:rPr>
                        <a:t>Trust and Verification seal through online verifications by fintech partners &amp; field visits by risk containment agencies. Behavioural scores.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653660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3D048F44-B87E-484A-A391-A797A229F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9"/>
          <a:stretch/>
        </p:blipFill>
        <p:spPr>
          <a:xfrm>
            <a:off x="2040391" y="866620"/>
            <a:ext cx="1003074" cy="4061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AD3C7D-8750-4F0E-B051-37CF297F4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7" b="16602"/>
          <a:stretch/>
        </p:blipFill>
        <p:spPr>
          <a:xfrm>
            <a:off x="3112086" y="866620"/>
            <a:ext cx="1103265" cy="4061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B05380A-673C-45A7-BFC6-82EA33C2D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875" b="26310"/>
          <a:stretch/>
        </p:blipFill>
        <p:spPr>
          <a:xfrm>
            <a:off x="4529728" y="907504"/>
            <a:ext cx="1587098" cy="3243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C799A8-2C15-4BE8-8EAC-BCC9E433D3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571" b="25254"/>
          <a:stretch/>
        </p:blipFill>
        <p:spPr>
          <a:xfrm>
            <a:off x="6504329" y="832980"/>
            <a:ext cx="1530399" cy="4734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3EC309F-CB1C-4EC7-9A60-D64DBAEDB6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018"/>
          <a:stretch/>
        </p:blipFill>
        <p:spPr>
          <a:xfrm>
            <a:off x="8327370" y="827150"/>
            <a:ext cx="737520" cy="4850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A8D49EB-B479-483A-AB98-546B4BD702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4840" b="33371"/>
          <a:stretch/>
        </p:blipFill>
        <p:spPr>
          <a:xfrm>
            <a:off x="9143696" y="928581"/>
            <a:ext cx="887726" cy="28220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41DD326-6FB1-43CA-8D47-760DF4A9A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35135" y="825940"/>
            <a:ext cx="1832599" cy="487484"/>
          </a:xfrm>
          <a:prstGeom prst="rect">
            <a:avLst/>
          </a:prstGeom>
        </p:spPr>
      </p:pic>
      <p:pic>
        <p:nvPicPr>
          <p:cNvPr id="35" name="Graphic 34" descr="Delivery with solid fill">
            <a:extLst>
              <a:ext uri="{FF2B5EF4-FFF2-40B4-BE49-F238E27FC236}">
                <a16:creationId xmlns:a16="http://schemas.microsoft.com/office/drawing/2014/main" id="{468B3B34-461B-4B7A-B9DB-01729D351D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567" y="2689179"/>
            <a:ext cx="595560" cy="574736"/>
          </a:xfrm>
          <a:prstGeom prst="rect">
            <a:avLst/>
          </a:prstGeom>
        </p:spPr>
      </p:pic>
      <p:pic>
        <p:nvPicPr>
          <p:cNvPr id="37" name="Graphic 36" descr="Money with solid fill">
            <a:extLst>
              <a:ext uri="{FF2B5EF4-FFF2-40B4-BE49-F238E27FC236}">
                <a16:creationId xmlns:a16="http://schemas.microsoft.com/office/drawing/2014/main" id="{5BDFA351-59E4-42E3-B484-9D333FEFA5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4391" y="1548749"/>
            <a:ext cx="574736" cy="574736"/>
          </a:xfrm>
          <a:prstGeom prst="rect">
            <a:avLst/>
          </a:prstGeom>
        </p:spPr>
      </p:pic>
      <p:pic>
        <p:nvPicPr>
          <p:cNvPr id="38" name="Graphic 37" descr="Shield Tick outline">
            <a:extLst>
              <a:ext uri="{FF2B5EF4-FFF2-40B4-BE49-F238E27FC236}">
                <a16:creationId xmlns:a16="http://schemas.microsoft.com/office/drawing/2014/main" id="{89FECD23-CAD5-4DD6-81EF-4F5CDCC525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7923" y="4486454"/>
            <a:ext cx="771527" cy="77152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F17D805-A9A5-4052-B22A-BF4CD62C2555}"/>
              </a:ext>
            </a:extLst>
          </p:cNvPr>
          <p:cNvSpPr/>
          <p:nvPr/>
        </p:nvSpPr>
        <p:spPr>
          <a:xfrm>
            <a:off x="10128316" y="727876"/>
            <a:ext cx="1981622" cy="558845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3" name="Graphic 42" descr="Loan with solid fill">
            <a:extLst>
              <a:ext uri="{FF2B5EF4-FFF2-40B4-BE49-F238E27FC236}">
                <a16:creationId xmlns:a16="http://schemas.microsoft.com/office/drawing/2014/main" id="{BEE28964-E96C-4F32-88D8-10730F2482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0130" y="3548168"/>
            <a:ext cx="587111" cy="58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10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763643"/>
            <a:ext cx="12192000" cy="957832"/>
          </a:xfrm>
          <a:solidFill>
            <a:schemeClr val="tx2">
              <a:lumMod val="75000"/>
            </a:schemeClr>
          </a:solidFill>
        </p:spPr>
        <p:txBody>
          <a:bodyPr anchor="ctr">
            <a:noAutofit/>
          </a:bodyPr>
          <a:lstStyle/>
          <a:p>
            <a:r>
              <a:rPr lang="en-IN" sz="4800" b="1" dirty="0">
                <a:solidFill>
                  <a:schemeClr val="bg1"/>
                </a:solidFill>
                <a:latin typeface="Eras Demi ITC" panose="020B0805030504020804" pitchFamily="34" charset="0"/>
              </a:rPr>
              <a:t>Organization Structure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FBFE617D-D9E5-47E7-94AE-A32CBDE12576}"/>
              </a:ext>
            </a:extLst>
          </p:cNvPr>
          <p:cNvSpPr txBox="1">
            <a:spLocks/>
          </p:cNvSpPr>
          <p:nvPr/>
        </p:nvSpPr>
        <p:spPr>
          <a:xfrm>
            <a:off x="9448800" y="63785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178F17-F06C-4F34-BFCA-334660048B39}" type="slidenum">
              <a:rPr lang="en-IN" b="1" smtClean="0">
                <a:solidFill>
                  <a:schemeClr val="bg1"/>
                </a:solidFill>
              </a:rPr>
              <a:pPr algn="r"/>
              <a:t>31</a:t>
            </a:fld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64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4629C35-F703-4875-966E-C064BECF3B54}"/>
              </a:ext>
            </a:extLst>
          </p:cNvPr>
          <p:cNvCxnSpPr>
            <a:cxnSpLocks/>
          </p:cNvCxnSpPr>
          <p:nvPr/>
        </p:nvCxnSpPr>
        <p:spPr>
          <a:xfrm rot="5400000">
            <a:off x="7497914" y="2124435"/>
            <a:ext cx="661875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A027B50D-60E3-4C5B-979E-ECD5CD552E2B}"/>
              </a:ext>
            </a:extLst>
          </p:cNvPr>
          <p:cNvSpPr txBox="1">
            <a:spLocks/>
          </p:cNvSpPr>
          <p:nvPr/>
        </p:nvSpPr>
        <p:spPr>
          <a:xfrm>
            <a:off x="8554443" y="2087517"/>
            <a:ext cx="1442466" cy="488415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Chief Product Officer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lang="en-US" sz="1050" b="1" kern="0" dirty="0">
                <a:solidFill>
                  <a:srgbClr val="FFFFFF"/>
                </a:solidFill>
                <a:latin typeface="Arial"/>
              </a:rPr>
              <a:t>(Rupesh Goel)</a:t>
            </a:r>
            <a:endParaRPr kumimoji="0" lang="en-US" sz="105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4C196BB-6452-4AC7-87B1-6BE2B8B13A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459891" y="819198"/>
            <a:ext cx="3096756" cy="677108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91440" rIns="0" bIns="91440" rtlCol="0" anchor="ctr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Business Head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(Bhadresh Pathak)</a:t>
            </a:r>
          </a:p>
        </p:txBody>
      </p: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D6F4BBED-7059-4465-A941-2FFD7D245F2B}"/>
              </a:ext>
            </a:extLst>
          </p:cNvPr>
          <p:cNvCxnSpPr>
            <a:cxnSpLocks/>
            <a:stCxn id="160" idx="0"/>
            <a:endCxn id="156" idx="2"/>
          </p:cNvCxnSpPr>
          <p:nvPr/>
        </p:nvCxnSpPr>
        <p:spPr>
          <a:xfrm rot="5400000" flipH="1" flipV="1">
            <a:off x="3322802" y="-597950"/>
            <a:ext cx="591211" cy="4779724"/>
          </a:xfrm>
          <a:prstGeom prst="bentConnector3">
            <a:avLst>
              <a:gd name="adj1" fmla="val 50000"/>
            </a:avLst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9967505B-4963-4245-B304-358E26A399F7}"/>
              </a:ext>
            </a:extLst>
          </p:cNvPr>
          <p:cNvCxnSpPr>
            <a:cxnSpLocks/>
            <a:stCxn id="155" idx="0"/>
            <a:endCxn id="156" idx="2"/>
          </p:cNvCxnSpPr>
          <p:nvPr/>
        </p:nvCxnSpPr>
        <p:spPr>
          <a:xfrm rot="16200000" flipV="1">
            <a:off x="7346368" y="158208"/>
            <a:ext cx="591211" cy="3267407"/>
          </a:xfrm>
          <a:prstGeom prst="bentConnector3">
            <a:avLst>
              <a:gd name="adj1" fmla="val 50000"/>
            </a:avLst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C9255F50-3C10-4480-A6E2-82BA5F79D6F8}"/>
              </a:ext>
            </a:extLst>
          </p:cNvPr>
          <p:cNvCxnSpPr>
            <a:cxnSpLocks/>
            <a:stCxn id="171" idx="0"/>
            <a:endCxn id="156" idx="2"/>
          </p:cNvCxnSpPr>
          <p:nvPr/>
        </p:nvCxnSpPr>
        <p:spPr>
          <a:xfrm rot="16200000" flipV="1">
            <a:off x="8377568" y="-872992"/>
            <a:ext cx="591211" cy="5329808"/>
          </a:xfrm>
          <a:prstGeom prst="bentConnector3">
            <a:avLst>
              <a:gd name="adj1" fmla="val 50000"/>
            </a:avLst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37128DF5-9E4B-4652-B7D4-203016D4F53C}"/>
              </a:ext>
            </a:extLst>
          </p:cNvPr>
          <p:cNvSpPr txBox="1">
            <a:spLocks/>
          </p:cNvSpPr>
          <p:nvPr/>
        </p:nvSpPr>
        <p:spPr>
          <a:xfrm>
            <a:off x="286546" y="2087517"/>
            <a:ext cx="1883998" cy="488415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Chief Commercial officer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(Abhilash Pillai)</a:t>
            </a:r>
          </a:p>
        </p:txBody>
      </p: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C819084-C683-4D35-AAD4-2C4CCCA9B99B}"/>
              </a:ext>
            </a:extLst>
          </p:cNvPr>
          <p:cNvCxnSpPr>
            <a:cxnSpLocks/>
            <a:stCxn id="241" idx="0"/>
            <a:endCxn id="160" idx="2"/>
          </p:cNvCxnSpPr>
          <p:nvPr/>
        </p:nvCxnSpPr>
        <p:spPr>
          <a:xfrm rot="5400000" flipH="1" flipV="1">
            <a:off x="882486" y="2458405"/>
            <a:ext cx="228532" cy="463586"/>
          </a:xfrm>
          <a:prstGeom prst="bentConnector3">
            <a:avLst>
              <a:gd name="adj1" fmla="val 50000"/>
            </a:avLst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1C88FB7A-2081-48F6-98F4-87EDD4A3B697}"/>
              </a:ext>
            </a:extLst>
          </p:cNvPr>
          <p:cNvCxnSpPr>
            <a:cxnSpLocks/>
            <a:endCxn id="155" idx="2"/>
          </p:cNvCxnSpPr>
          <p:nvPr/>
        </p:nvCxnSpPr>
        <p:spPr>
          <a:xfrm rot="16200000" flipV="1">
            <a:off x="9160651" y="2690957"/>
            <a:ext cx="234350" cy="4299"/>
          </a:xfrm>
          <a:prstGeom prst="bentConnector3">
            <a:avLst>
              <a:gd name="adj1" fmla="val 50000"/>
            </a:avLst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2E529C99-9727-41D5-B131-8B682F60C1DC}"/>
              </a:ext>
            </a:extLst>
          </p:cNvPr>
          <p:cNvCxnSpPr>
            <a:cxnSpLocks/>
            <a:stCxn id="242" idx="0"/>
            <a:endCxn id="160" idx="2"/>
          </p:cNvCxnSpPr>
          <p:nvPr/>
        </p:nvCxnSpPr>
        <p:spPr>
          <a:xfrm rot="16200000" flipV="1">
            <a:off x="1434589" y="2369888"/>
            <a:ext cx="228532" cy="640619"/>
          </a:xfrm>
          <a:prstGeom prst="bentConnector3">
            <a:avLst>
              <a:gd name="adj1" fmla="val 50000"/>
            </a:avLst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64" name="Connector: Elbow 163">
            <a:extLst>
              <a:ext uri="{FF2B5EF4-FFF2-40B4-BE49-F238E27FC236}">
                <a16:creationId xmlns:a16="http://schemas.microsoft.com/office/drawing/2014/main" id="{83DD38CB-FFF1-412F-A2A9-B6FBE553C2F0}"/>
              </a:ext>
            </a:extLst>
          </p:cNvPr>
          <p:cNvCxnSpPr>
            <a:cxnSpLocks/>
          </p:cNvCxnSpPr>
          <p:nvPr/>
        </p:nvCxnSpPr>
        <p:spPr>
          <a:xfrm flipV="1">
            <a:off x="6014619" y="1462446"/>
            <a:ext cx="3406809" cy="288174"/>
          </a:xfrm>
          <a:prstGeom prst="bentConnector3">
            <a:avLst>
              <a:gd name="adj1" fmla="val 50000"/>
            </a:avLst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FF19897A-A95E-480D-965D-C7C827B1DD87}"/>
              </a:ext>
            </a:extLst>
          </p:cNvPr>
          <p:cNvSpPr txBox="1">
            <a:spLocks/>
          </p:cNvSpPr>
          <p:nvPr/>
        </p:nvSpPr>
        <p:spPr>
          <a:xfrm>
            <a:off x="9415078" y="1239231"/>
            <a:ext cx="2340000" cy="16331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Shared services </a:t>
            </a:r>
            <a:endParaRPr kumimoji="0" lang="en-US" sz="10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7014D68-C6BF-485C-92E5-1C30A25DA88B}"/>
              </a:ext>
            </a:extLst>
          </p:cNvPr>
          <p:cNvSpPr txBox="1">
            <a:spLocks/>
          </p:cNvSpPr>
          <p:nvPr/>
        </p:nvSpPr>
        <p:spPr>
          <a:xfrm>
            <a:off x="4790524" y="2087517"/>
            <a:ext cx="1922164" cy="488415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Chief Operating officer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105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Bikramjit</a:t>
            </a:r>
            <a:r>
              <a: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Sen)</a:t>
            </a:r>
          </a:p>
        </p:txBody>
      </p:sp>
      <p:cxnSp>
        <p:nvCxnSpPr>
          <p:cNvPr id="167" name="Connector: Elbow 166">
            <a:extLst>
              <a:ext uri="{FF2B5EF4-FFF2-40B4-BE49-F238E27FC236}">
                <a16:creationId xmlns:a16="http://schemas.microsoft.com/office/drawing/2014/main" id="{E034A64D-6CC0-4781-B4CD-7CE899672FC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84332" y="1663581"/>
            <a:ext cx="591211" cy="256663"/>
          </a:xfrm>
          <a:prstGeom prst="bentConnector3">
            <a:avLst>
              <a:gd name="adj1" fmla="val 50000"/>
            </a:avLst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3268292-E06F-413A-9E9E-C64983B193A1}"/>
              </a:ext>
            </a:extLst>
          </p:cNvPr>
          <p:cNvSpPr/>
          <p:nvPr/>
        </p:nvSpPr>
        <p:spPr>
          <a:xfrm rot="21313029" flipH="1">
            <a:off x="3117224" y="2584317"/>
            <a:ext cx="1321" cy="3093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85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72" name="Straight Connector 159">
            <a:extLst>
              <a:ext uri="{FF2B5EF4-FFF2-40B4-BE49-F238E27FC236}">
                <a16:creationId xmlns:a16="http://schemas.microsoft.com/office/drawing/2014/main" id="{D6F6CDBE-0B4F-41C6-87A8-620BE90766E2}"/>
              </a:ext>
            </a:extLst>
          </p:cNvPr>
          <p:cNvCxnSpPr>
            <a:cxnSpLocks/>
            <a:stCxn id="240" idx="1"/>
          </p:cNvCxnSpPr>
          <p:nvPr/>
        </p:nvCxnSpPr>
        <p:spPr>
          <a:xfrm rot="10800000">
            <a:off x="10838243" y="2557336"/>
            <a:ext cx="135880" cy="355990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199C25D3-8A3D-4661-92EE-12FC8CC97072}"/>
              </a:ext>
            </a:extLst>
          </p:cNvPr>
          <p:cNvSpPr/>
          <p:nvPr/>
        </p:nvSpPr>
        <p:spPr>
          <a:xfrm rot="21313029" flipH="1">
            <a:off x="10936122" y="2648807"/>
            <a:ext cx="45719" cy="2436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85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A430051F-A0B9-4F53-9689-7B616336B10C}"/>
              </a:ext>
            </a:extLst>
          </p:cNvPr>
          <p:cNvCxnSpPr>
            <a:cxnSpLocks/>
            <a:stCxn id="240" idx="1"/>
          </p:cNvCxnSpPr>
          <p:nvPr/>
        </p:nvCxnSpPr>
        <p:spPr>
          <a:xfrm rot="10800000">
            <a:off x="10838243" y="2557336"/>
            <a:ext cx="135880" cy="355990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A01BC3B4-D515-46AC-863C-FAFEFC20866F}"/>
              </a:ext>
            </a:extLst>
          </p:cNvPr>
          <p:cNvCxnSpPr>
            <a:cxnSpLocks/>
            <a:stCxn id="205" idx="1"/>
          </p:cNvCxnSpPr>
          <p:nvPr/>
        </p:nvCxnSpPr>
        <p:spPr>
          <a:xfrm rot="10800000">
            <a:off x="10838243" y="2557336"/>
            <a:ext cx="135880" cy="881874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6CA9C3FA-66C1-44F4-AEF1-93EA5BA040B8}"/>
              </a:ext>
            </a:extLst>
          </p:cNvPr>
          <p:cNvCxnSpPr>
            <a:cxnSpLocks/>
            <a:stCxn id="210" idx="1"/>
          </p:cNvCxnSpPr>
          <p:nvPr/>
        </p:nvCxnSpPr>
        <p:spPr>
          <a:xfrm rot="10800000">
            <a:off x="10838243" y="2557341"/>
            <a:ext cx="135880" cy="1433725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11DAE19-58EE-4E20-BBB1-4F64BDBA6F98}"/>
              </a:ext>
            </a:extLst>
          </p:cNvPr>
          <p:cNvSpPr/>
          <p:nvPr/>
        </p:nvSpPr>
        <p:spPr>
          <a:xfrm>
            <a:off x="10974126" y="4852976"/>
            <a:ext cx="993802" cy="382684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security - DBA</a:t>
            </a:r>
          </a:p>
        </p:txBody>
      </p: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B4628C6C-6AE0-4FEB-B9DC-91B89FA56FFA}"/>
              </a:ext>
            </a:extLst>
          </p:cNvPr>
          <p:cNvCxnSpPr>
            <a:cxnSpLocks/>
            <a:stCxn id="177" idx="1"/>
          </p:cNvCxnSpPr>
          <p:nvPr/>
        </p:nvCxnSpPr>
        <p:spPr>
          <a:xfrm rot="10800000">
            <a:off x="10835120" y="2319910"/>
            <a:ext cx="139007" cy="2724409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1514F91-ED2B-4AD7-B62D-BDC4507A2D80}"/>
              </a:ext>
            </a:extLst>
          </p:cNvPr>
          <p:cNvSpPr/>
          <p:nvPr/>
        </p:nvSpPr>
        <p:spPr>
          <a:xfrm rot="21313029" flipH="1">
            <a:off x="4089743" y="2584317"/>
            <a:ext cx="1083" cy="3093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85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A9D2ACE-63E3-4446-A16F-EB4617883C46}"/>
              </a:ext>
            </a:extLst>
          </p:cNvPr>
          <p:cNvCxnSpPr>
            <a:cxnSpLocks/>
          </p:cNvCxnSpPr>
          <p:nvPr/>
        </p:nvCxnSpPr>
        <p:spPr>
          <a:xfrm>
            <a:off x="4122995" y="3190376"/>
            <a:ext cx="821052" cy="0"/>
          </a:xfrm>
          <a:prstGeom prst="line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110475D-FFBF-4DA7-B40B-5006ED2EF6CD}"/>
              </a:ext>
            </a:extLst>
          </p:cNvPr>
          <p:cNvSpPr/>
          <p:nvPr/>
        </p:nvSpPr>
        <p:spPr>
          <a:xfrm rot="21313029" flipH="1">
            <a:off x="5017514" y="3188830"/>
            <a:ext cx="1321" cy="3093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85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82" name="Connector: Elbow 181">
            <a:extLst>
              <a:ext uri="{FF2B5EF4-FFF2-40B4-BE49-F238E27FC236}">
                <a16:creationId xmlns:a16="http://schemas.microsoft.com/office/drawing/2014/main" id="{642AAC59-2A79-4359-8A99-EDEAF020DD0B}"/>
              </a:ext>
            </a:extLst>
          </p:cNvPr>
          <p:cNvCxnSpPr>
            <a:cxnSpLocks/>
            <a:stCxn id="244" idx="0"/>
            <a:endCxn id="155" idx="2"/>
          </p:cNvCxnSpPr>
          <p:nvPr/>
        </p:nvCxnSpPr>
        <p:spPr>
          <a:xfrm rot="16200000" flipV="1">
            <a:off x="9520525" y="2331084"/>
            <a:ext cx="228531" cy="718227"/>
          </a:xfrm>
          <a:prstGeom prst="bentConnector3">
            <a:avLst>
              <a:gd name="adj1" fmla="val 50000"/>
            </a:avLst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CE00C04D-C896-4A37-B239-590F29A1D329}"/>
              </a:ext>
            </a:extLst>
          </p:cNvPr>
          <p:cNvCxnSpPr>
            <a:cxnSpLocks/>
            <a:stCxn id="243" idx="0"/>
            <a:endCxn id="155" idx="2"/>
          </p:cNvCxnSpPr>
          <p:nvPr/>
        </p:nvCxnSpPr>
        <p:spPr>
          <a:xfrm rot="5400000" flipH="1" flipV="1">
            <a:off x="8736935" y="2829067"/>
            <a:ext cx="791876" cy="285606"/>
          </a:xfrm>
          <a:prstGeom prst="bentConnector3">
            <a:avLst>
              <a:gd name="adj1" fmla="val 50000"/>
            </a:avLst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84" name="Connector: Elbow 183">
            <a:extLst>
              <a:ext uri="{FF2B5EF4-FFF2-40B4-BE49-F238E27FC236}">
                <a16:creationId xmlns:a16="http://schemas.microsoft.com/office/drawing/2014/main" id="{CBCF9723-1AF4-46E1-A69E-0C18763E68B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98359" y="2104470"/>
            <a:ext cx="172259" cy="1134235"/>
          </a:xfrm>
          <a:prstGeom prst="bentConnector3">
            <a:avLst>
              <a:gd name="adj1" fmla="val 50000"/>
            </a:avLst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2226B91E-DEC9-4544-A891-27D4F482CE67}"/>
              </a:ext>
            </a:extLst>
          </p:cNvPr>
          <p:cNvSpPr/>
          <p:nvPr/>
        </p:nvSpPr>
        <p:spPr>
          <a:xfrm rot="21313029" flipH="1">
            <a:off x="5110619" y="3188830"/>
            <a:ext cx="1321" cy="3093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85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A30BC4E2-2268-4A2D-8629-CE2D8DB9152F}"/>
              </a:ext>
            </a:extLst>
          </p:cNvPr>
          <p:cNvSpPr/>
          <p:nvPr/>
        </p:nvSpPr>
        <p:spPr>
          <a:xfrm rot="21313029" flipH="1">
            <a:off x="5895577" y="3188830"/>
            <a:ext cx="1321" cy="3093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85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7C40F13-74B8-4D27-BCD5-07C2C48D4D04}"/>
              </a:ext>
            </a:extLst>
          </p:cNvPr>
          <p:cNvSpPr/>
          <p:nvPr/>
        </p:nvSpPr>
        <p:spPr>
          <a:xfrm rot="21313029" flipH="1">
            <a:off x="5979643" y="3188830"/>
            <a:ext cx="1321" cy="3093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85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0C0130B-F685-42C5-B3DF-A5E504A5CA46}"/>
              </a:ext>
            </a:extLst>
          </p:cNvPr>
          <p:cNvSpPr/>
          <p:nvPr/>
        </p:nvSpPr>
        <p:spPr>
          <a:xfrm rot="21313029" flipH="1">
            <a:off x="3205289" y="2584317"/>
            <a:ext cx="1232" cy="3093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85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0" name="Connector: Elbow 189">
            <a:extLst>
              <a:ext uri="{FF2B5EF4-FFF2-40B4-BE49-F238E27FC236}">
                <a16:creationId xmlns:a16="http://schemas.microsoft.com/office/drawing/2014/main" id="{1D92CDB8-344D-4CCF-8F76-77EB530D4D5D}"/>
              </a:ext>
            </a:extLst>
          </p:cNvPr>
          <p:cNvCxnSpPr>
            <a:cxnSpLocks/>
          </p:cNvCxnSpPr>
          <p:nvPr/>
        </p:nvCxnSpPr>
        <p:spPr>
          <a:xfrm rot="10800000">
            <a:off x="3212095" y="2412224"/>
            <a:ext cx="97539" cy="540000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829BF19-8BC5-4108-B42E-59AD7318B36D}"/>
              </a:ext>
            </a:extLst>
          </p:cNvPr>
          <p:cNvSpPr/>
          <p:nvPr/>
        </p:nvSpPr>
        <p:spPr>
          <a:xfrm rot="21313029" flipH="1">
            <a:off x="2354556" y="2584317"/>
            <a:ext cx="1232" cy="3093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85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EB3BCF1C-42AC-41E7-9D64-4A0519ED065A}"/>
              </a:ext>
            </a:extLst>
          </p:cNvPr>
          <p:cNvCxnSpPr>
            <a:cxnSpLocks/>
            <a:stCxn id="207" idx="1"/>
          </p:cNvCxnSpPr>
          <p:nvPr/>
        </p:nvCxnSpPr>
        <p:spPr>
          <a:xfrm rot="10800000">
            <a:off x="2364008" y="2614627"/>
            <a:ext cx="86507" cy="318547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C26E24DF-7677-4DB7-B156-D915AC37DC5C}"/>
              </a:ext>
            </a:extLst>
          </p:cNvPr>
          <p:cNvCxnSpPr>
            <a:cxnSpLocks/>
            <a:stCxn id="211" idx="1"/>
          </p:cNvCxnSpPr>
          <p:nvPr/>
        </p:nvCxnSpPr>
        <p:spPr>
          <a:xfrm rot="10800000">
            <a:off x="2364008" y="2614626"/>
            <a:ext cx="86507" cy="870402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94" name="Connector: Elbow 193">
            <a:extLst>
              <a:ext uri="{FF2B5EF4-FFF2-40B4-BE49-F238E27FC236}">
                <a16:creationId xmlns:a16="http://schemas.microsoft.com/office/drawing/2014/main" id="{4E4F1F91-B27C-49A2-80E4-1CECBD614001}"/>
              </a:ext>
            </a:extLst>
          </p:cNvPr>
          <p:cNvCxnSpPr>
            <a:cxnSpLocks/>
          </p:cNvCxnSpPr>
          <p:nvPr/>
        </p:nvCxnSpPr>
        <p:spPr>
          <a:xfrm rot="10800000">
            <a:off x="2361627" y="2614626"/>
            <a:ext cx="86511" cy="1418012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B4ECA99-BE9B-46E8-A8FA-80E0659B4DA9}"/>
              </a:ext>
            </a:extLst>
          </p:cNvPr>
          <p:cNvSpPr/>
          <p:nvPr/>
        </p:nvSpPr>
        <p:spPr>
          <a:xfrm rot="21313029" flipH="1">
            <a:off x="2381864" y="2584317"/>
            <a:ext cx="1232" cy="3093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85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E8F8236-0E79-463C-87DD-3D8149B1B993}"/>
              </a:ext>
            </a:extLst>
          </p:cNvPr>
          <p:cNvCxnSpPr>
            <a:cxnSpLocks/>
          </p:cNvCxnSpPr>
          <p:nvPr/>
        </p:nvCxnSpPr>
        <p:spPr>
          <a:xfrm>
            <a:off x="189557" y="3184404"/>
            <a:ext cx="821052" cy="0"/>
          </a:xfrm>
          <a:prstGeom prst="line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197" name="Rectangle 196">
            <a:extLst>
              <a:ext uri="{FF2B5EF4-FFF2-40B4-BE49-F238E27FC236}">
                <a16:creationId xmlns:a16="http://schemas.microsoft.com/office/drawing/2014/main" id="{9F64F1B8-A26E-43D8-8926-50ABC11818E4}"/>
              </a:ext>
            </a:extLst>
          </p:cNvPr>
          <p:cNvSpPr/>
          <p:nvPr/>
        </p:nvSpPr>
        <p:spPr>
          <a:xfrm rot="21313029" flipH="1">
            <a:off x="189557" y="3182858"/>
            <a:ext cx="1321" cy="3093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85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8" name="Connector: Elbow 197">
            <a:extLst>
              <a:ext uri="{FF2B5EF4-FFF2-40B4-BE49-F238E27FC236}">
                <a16:creationId xmlns:a16="http://schemas.microsoft.com/office/drawing/2014/main" id="{1C40E435-7DFF-4E49-BEB1-45C5606EF9FF}"/>
              </a:ext>
            </a:extLst>
          </p:cNvPr>
          <p:cNvCxnSpPr>
            <a:cxnSpLocks/>
            <a:stCxn id="212" idx="1"/>
            <a:endCxn id="253" idx="2"/>
          </p:cNvCxnSpPr>
          <p:nvPr/>
        </p:nvCxnSpPr>
        <p:spPr>
          <a:xfrm rot="10800000">
            <a:off x="198889" y="3219139"/>
            <a:ext cx="84748" cy="1566094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BF94E419-1057-48B4-9B25-92AC3B1BE4A5}"/>
              </a:ext>
            </a:extLst>
          </p:cNvPr>
          <p:cNvCxnSpPr>
            <a:cxnSpLocks/>
            <a:stCxn id="216" idx="1"/>
            <a:endCxn id="253" idx="2"/>
          </p:cNvCxnSpPr>
          <p:nvPr/>
        </p:nvCxnSpPr>
        <p:spPr>
          <a:xfrm rot="10800000">
            <a:off x="198890" y="3219139"/>
            <a:ext cx="84749" cy="2385918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53BE556B-B087-4A81-88E4-3302E74759D1}"/>
              </a:ext>
            </a:extLst>
          </p:cNvPr>
          <p:cNvCxnSpPr>
            <a:cxnSpLocks/>
            <a:stCxn id="208" idx="1"/>
            <a:endCxn id="253" idx="2"/>
          </p:cNvCxnSpPr>
          <p:nvPr/>
        </p:nvCxnSpPr>
        <p:spPr>
          <a:xfrm rot="10800000">
            <a:off x="198889" y="3219139"/>
            <a:ext cx="84748" cy="296750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FF552E8-0392-4222-933D-17EBC24CDBCC}"/>
              </a:ext>
            </a:extLst>
          </p:cNvPr>
          <p:cNvCxnSpPr>
            <a:cxnSpLocks/>
          </p:cNvCxnSpPr>
          <p:nvPr/>
        </p:nvCxnSpPr>
        <p:spPr>
          <a:xfrm>
            <a:off x="1454344" y="3184404"/>
            <a:ext cx="821052" cy="0"/>
          </a:xfrm>
          <a:prstGeom prst="line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5838F570-52F2-4657-A5B3-FB2FE1A1202F}"/>
              </a:ext>
            </a:extLst>
          </p:cNvPr>
          <p:cNvCxnSpPr>
            <a:cxnSpLocks/>
            <a:stCxn id="217" idx="1"/>
            <a:endCxn id="255" idx="2"/>
          </p:cNvCxnSpPr>
          <p:nvPr/>
        </p:nvCxnSpPr>
        <p:spPr>
          <a:xfrm rot="10800000">
            <a:off x="1462764" y="3219139"/>
            <a:ext cx="85661" cy="1418012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03" name="Connector: Elbow 202">
            <a:extLst>
              <a:ext uri="{FF2B5EF4-FFF2-40B4-BE49-F238E27FC236}">
                <a16:creationId xmlns:a16="http://schemas.microsoft.com/office/drawing/2014/main" id="{1263F952-C865-44BF-87A9-802763B318D4}"/>
              </a:ext>
            </a:extLst>
          </p:cNvPr>
          <p:cNvCxnSpPr>
            <a:cxnSpLocks/>
            <a:stCxn id="209" idx="1"/>
            <a:endCxn id="255" idx="2"/>
          </p:cNvCxnSpPr>
          <p:nvPr/>
        </p:nvCxnSpPr>
        <p:spPr>
          <a:xfrm rot="10800000">
            <a:off x="1462764" y="3219140"/>
            <a:ext cx="85661" cy="318547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04" name="Connector: Elbow 203">
            <a:extLst>
              <a:ext uri="{FF2B5EF4-FFF2-40B4-BE49-F238E27FC236}">
                <a16:creationId xmlns:a16="http://schemas.microsoft.com/office/drawing/2014/main" id="{112031B7-6D04-4464-8A9B-AAC322979FFE}"/>
              </a:ext>
            </a:extLst>
          </p:cNvPr>
          <p:cNvCxnSpPr>
            <a:cxnSpLocks/>
            <a:stCxn id="213" idx="1"/>
            <a:endCxn id="255" idx="2"/>
          </p:cNvCxnSpPr>
          <p:nvPr/>
        </p:nvCxnSpPr>
        <p:spPr>
          <a:xfrm rot="10800000">
            <a:off x="1462764" y="3219139"/>
            <a:ext cx="85661" cy="870402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7171110-983C-48AE-9449-AF8B3A774B25}"/>
              </a:ext>
            </a:extLst>
          </p:cNvPr>
          <p:cNvSpPr>
            <a:spLocks/>
          </p:cNvSpPr>
          <p:nvPr/>
        </p:nvSpPr>
        <p:spPr>
          <a:xfrm>
            <a:off x="10974123" y="3223753"/>
            <a:ext cx="993801" cy="430913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Project </a:t>
            </a:r>
            <a:r>
              <a:rPr kumimoji="0" lang="en-US" sz="8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mgmt</a:t>
            </a: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system analysis &amp; design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55597D3-742C-47F0-BAE2-FA6BDA2A72CC}"/>
              </a:ext>
            </a:extLst>
          </p:cNvPr>
          <p:cNvSpPr>
            <a:spLocks/>
          </p:cNvSpPr>
          <p:nvPr/>
        </p:nvSpPr>
        <p:spPr>
          <a:xfrm>
            <a:off x="3303283" y="2717716"/>
            <a:ext cx="753927" cy="430913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Strategic seller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E02E27B-14E6-4886-9864-8CA9B11F0405}"/>
              </a:ext>
            </a:extLst>
          </p:cNvPr>
          <p:cNvSpPr>
            <a:spLocks/>
          </p:cNvSpPr>
          <p:nvPr/>
        </p:nvSpPr>
        <p:spPr>
          <a:xfrm>
            <a:off x="2450514" y="2717716"/>
            <a:ext cx="678051" cy="430913"/>
          </a:xfrm>
          <a:prstGeom prst="rect">
            <a:avLst/>
          </a:prstGeom>
          <a:solidFill>
            <a:srgbClr val="00B050"/>
          </a:solidFill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 Seetharaman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4EC9BB32-4F6C-46BA-B753-4B6221AA8607}"/>
              </a:ext>
            </a:extLst>
          </p:cNvPr>
          <p:cNvSpPr>
            <a:spLocks/>
          </p:cNvSpPr>
          <p:nvPr/>
        </p:nvSpPr>
        <p:spPr>
          <a:xfrm>
            <a:off x="283637" y="3278635"/>
            <a:ext cx="726972" cy="474507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13716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Sales (buyer acquisition)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679B76B-0A46-43A3-AE6B-9C34F9450617}"/>
              </a:ext>
            </a:extLst>
          </p:cNvPr>
          <p:cNvSpPr>
            <a:spLocks/>
          </p:cNvSpPr>
          <p:nvPr/>
        </p:nvSpPr>
        <p:spPr>
          <a:xfrm>
            <a:off x="1548424" y="3322229"/>
            <a:ext cx="726972" cy="430913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13716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Offline marketing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82849C6D-BCC9-4F54-8659-086D80459A9D}"/>
              </a:ext>
            </a:extLst>
          </p:cNvPr>
          <p:cNvSpPr>
            <a:spLocks/>
          </p:cNvSpPr>
          <p:nvPr/>
        </p:nvSpPr>
        <p:spPr>
          <a:xfrm>
            <a:off x="10974123" y="3757756"/>
            <a:ext cx="993801" cy="466617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Dev/QA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B0148A9-5FB1-4EE1-88FB-C18AD6F7A3C0}"/>
              </a:ext>
            </a:extLst>
          </p:cNvPr>
          <p:cNvSpPr>
            <a:spLocks/>
          </p:cNvSpPr>
          <p:nvPr/>
        </p:nvSpPr>
        <p:spPr>
          <a:xfrm>
            <a:off x="2450514" y="3251719"/>
            <a:ext cx="678051" cy="466617"/>
          </a:xfrm>
          <a:prstGeom prst="rect">
            <a:avLst/>
          </a:prstGeom>
          <a:solidFill>
            <a:srgbClr val="00B050"/>
          </a:solidFill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Dr </a:t>
            </a:r>
            <a:r>
              <a:rPr kumimoji="0" lang="en-US" sz="7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Prasantha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Dash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6D6B5830-3F11-434A-8996-975661709054}"/>
              </a:ext>
            </a:extLst>
          </p:cNvPr>
          <p:cNvSpPr>
            <a:spLocks/>
          </p:cNvSpPr>
          <p:nvPr/>
        </p:nvSpPr>
        <p:spPr>
          <a:xfrm>
            <a:off x="283637" y="4551924"/>
            <a:ext cx="726972" cy="466617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Enterprise/ corporate buyers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EA96C653-60F9-4E09-B740-EF7D4BDB45F8}"/>
              </a:ext>
            </a:extLst>
          </p:cNvPr>
          <p:cNvSpPr>
            <a:spLocks/>
          </p:cNvSpPr>
          <p:nvPr/>
        </p:nvSpPr>
        <p:spPr>
          <a:xfrm>
            <a:off x="1548424" y="3856232"/>
            <a:ext cx="726972" cy="466617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13716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Online marketing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10E57E8-679E-492C-B57D-BB8E40E129A4}"/>
              </a:ext>
            </a:extLst>
          </p:cNvPr>
          <p:cNvSpPr>
            <a:spLocks/>
          </p:cNvSpPr>
          <p:nvPr/>
        </p:nvSpPr>
        <p:spPr>
          <a:xfrm>
            <a:off x="10974123" y="4327463"/>
            <a:ext cx="993801" cy="422423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infra &amp; app support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037D6477-4C71-45AB-9F94-AF1586C0EB3C}"/>
              </a:ext>
            </a:extLst>
          </p:cNvPr>
          <p:cNvSpPr>
            <a:spLocks/>
          </p:cNvSpPr>
          <p:nvPr/>
        </p:nvSpPr>
        <p:spPr>
          <a:xfrm>
            <a:off x="2450518" y="3821426"/>
            <a:ext cx="678051" cy="422423"/>
          </a:xfrm>
          <a:prstGeom prst="rect">
            <a:avLst/>
          </a:prstGeom>
          <a:solidFill>
            <a:srgbClr val="00B050"/>
          </a:solidFill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Sunil Rana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5F82A883-91EF-4512-9346-65C8C19957C6}"/>
              </a:ext>
            </a:extLst>
          </p:cNvPr>
          <p:cNvSpPr>
            <a:spLocks/>
          </p:cNvSpPr>
          <p:nvPr/>
        </p:nvSpPr>
        <p:spPr>
          <a:xfrm>
            <a:off x="283638" y="5473640"/>
            <a:ext cx="726972" cy="262834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VRM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C90A0A9C-7CC9-459D-B575-62A80BE68491}"/>
              </a:ext>
            </a:extLst>
          </p:cNvPr>
          <p:cNvSpPr>
            <a:spLocks/>
          </p:cNvSpPr>
          <p:nvPr/>
        </p:nvSpPr>
        <p:spPr>
          <a:xfrm>
            <a:off x="1548424" y="4425939"/>
            <a:ext cx="726972" cy="422423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 &amp; comms.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5CF30F7C-B11B-4AED-849F-35EA82DA518C}"/>
              </a:ext>
            </a:extLst>
          </p:cNvPr>
          <p:cNvCxnSpPr>
            <a:cxnSpLocks/>
          </p:cNvCxnSpPr>
          <p:nvPr/>
        </p:nvCxnSpPr>
        <p:spPr>
          <a:xfrm>
            <a:off x="9505710" y="3190376"/>
            <a:ext cx="821052" cy="0"/>
          </a:xfrm>
          <a:prstGeom prst="line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01B770A7-2C8F-42E6-BAC5-EF9550E2E111}"/>
              </a:ext>
            </a:extLst>
          </p:cNvPr>
          <p:cNvSpPr/>
          <p:nvPr/>
        </p:nvSpPr>
        <p:spPr>
          <a:xfrm rot="21313029" flipH="1">
            <a:off x="9505710" y="3188830"/>
            <a:ext cx="1321" cy="3093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85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20" name="Connector: Elbow 219">
            <a:extLst>
              <a:ext uri="{FF2B5EF4-FFF2-40B4-BE49-F238E27FC236}">
                <a16:creationId xmlns:a16="http://schemas.microsoft.com/office/drawing/2014/main" id="{3DE97494-5887-419A-847F-0E7267E95DE8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00994" y="3423161"/>
            <a:ext cx="502815" cy="94778"/>
          </a:xfrm>
          <a:prstGeom prst="bentConnector3">
            <a:avLst>
              <a:gd name="adj1" fmla="val 50000"/>
            </a:avLst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221" name="Rectangle 220">
            <a:extLst>
              <a:ext uri="{FF2B5EF4-FFF2-40B4-BE49-F238E27FC236}">
                <a16:creationId xmlns:a16="http://schemas.microsoft.com/office/drawing/2014/main" id="{61E8AF72-CBE2-4E03-8302-F78246118ABF}"/>
              </a:ext>
            </a:extLst>
          </p:cNvPr>
          <p:cNvSpPr/>
          <p:nvPr/>
        </p:nvSpPr>
        <p:spPr>
          <a:xfrm rot="21313029" flipH="1">
            <a:off x="10400229" y="3188830"/>
            <a:ext cx="1321" cy="3093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85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DA27D158-7266-42E3-AA80-2E1624416EF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349850" y="4374300"/>
            <a:ext cx="2405100" cy="94778"/>
          </a:xfrm>
          <a:prstGeom prst="bentConnector3">
            <a:avLst>
              <a:gd name="adj1" fmla="val 50000"/>
            </a:avLst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223" name="Rectangle 222">
            <a:extLst>
              <a:ext uri="{FF2B5EF4-FFF2-40B4-BE49-F238E27FC236}">
                <a16:creationId xmlns:a16="http://schemas.microsoft.com/office/drawing/2014/main" id="{8DB84D50-66E2-4AB0-8DC3-6F1DE04C30EE}"/>
              </a:ext>
            </a:extLst>
          </p:cNvPr>
          <p:cNvSpPr/>
          <p:nvPr/>
        </p:nvSpPr>
        <p:spPr>
          <a:xfrm rot="21313029" flipH="1">
            <a:off x="10411175" y="3188830"/>
            <a:ext cx="1321" cy="3093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85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DD28B1D-75B7-41D2-B312-63B7034BD0A5}"/>
              </a:ext>
            </a:extLst>
          </p:cNvPr>
          <p:cNvSpPr>
            <a:spLocks/>
          </p:cNvSpPr>
          <p:nvPr/>
        </p:nvSpPr>
        <p:spPr>
          <a:xfrm>
            <a:off x="9599789" y="3322229"/>
            <a:ext cx="877353" cy="799450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Program manager </a:t>
            </a:r>
            <a:r>
              <a:rPr kumimoji="0" lang="en-IN" sz="85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(Onboarding, Catalogue, RFQ, Search)</a:t>
            </a:r>
            <a:endParaRPr kumimoji="0" lang="en-US" sz="8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5B5056CB-D3E4-4312-8BF4-E37AD88C4101}"/>
              </a:ext>
            </a:extLst>
          </p:cNvPr>
          <p:cNvSpPr>
            <a:spLocks/>
          </p:cNvSpPr>
          <p:nvPr/>
        </p:nvSpPr>
        <p:spPr>
          <a:xfrm>
            <a:off x="9599789" y="4290611"/>
            <a:ext cx="877353" cy="734047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spAutoFit/>
          </a:bodyPr>
          <a:lstStyle/>
          <a:p>
            <a:pPr marL="0" marR="0" lvl="0" indent="0" algn="l" defTabSz="488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Program Manager </a:t>
            </a:r>
            <a:r>
              <a:rPr kumimoji="0" lang="en-IN" sz="85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(Logistics, Order </a:t>
            </a:r>
            <a:r>
              <a:rPr kumimoji="0" lang="en-IN" sz="85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mgmt</a:t>
            </a:r>
            <a:r>
              <a:rPr kumimoji="0" lang="en-IN" sz="85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Finance)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BBD99DB8-C3B7-4FAD-8607-BE517AC3C02F}"/>
              </a:ext>
            </a:extLst>
          </p:cNvPr>
          <p:cNvSpPr>
            <a:spLocks/>
          </p:cNvSpPr>
          <p:nvPr/>
        </p:nvSpPr>
        <p:spPr>
          <a:xfrm>
            <a:off x="9599789" y="5198353"/>
            <a:ext cx="877353" cy="851772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spAutoFit/>
          </a:bodyPr>
          <a:lstStyle/>
          <a:p>
            <a:pPr marL="0" marR="0" lvl="0" indent="0" algn="l" defTabSz="488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Program </a:t>
            </a:r>
            <a:r>
              <a:rPr kumimoji="0" lang="en-IN" sz="8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Mgr</a:t>
            </a:r>
            <a:r>
              <a:rPr kumimoji="0" lang="en-IN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Integration </a:t>
            </a:r>
            <a:r>
              <a:rPr kumimoji="0" lang="en-IN" sz="85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(Financiers, Fintech Partners, Corporates</a:t>
            </a:r>
            <a:r>
              <a:rPr kumimoji="0" lang="en-IN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B4D5D4D2-E124-4AB4-B9D9-931A7E041DDF}"/>
              </a:ext>
            </a:extLst>
          </p:cNvPr>
          <p:cNvSpPr>
            <a:spLocks/>
          </p:cNvSpPr>
          <p:nvPr/>
        </p:nvSpPr>
        <p:spPr>
          <a:xfrm>
            <a:off x="6413445" y="3327338"/>
            <a:ext cx="705853" cy="394723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noAutofit/>
          </a:bodyPr>
          <a:lstStyle/>
          <a:p>
            <a:pPr marL="0" marR="0" lvl="0" indent="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Lending Partner Processes</a:t>
            </a:r>
          </a:p>
        </p:txBody>
      </p:sp>
      <p:cxnSp>
        <p:nvCxnSpPr>
          <p:cNvPr id="228" name="Connector: Elbow 227">
            <a:extLst>
              <a:ext uri="{FF2B5EF4-FFF2-40B4-BE49-F238E27FC236}">
                <a16:creationId xmlns:a16="http://schemas.microsoft.com/office/drawing/2014/main" id="{04C6CC4F-97E0-43C1-8B12-9F2EE9B55EBC}"/>
              </a:ext>
            </a:extLst>
          </p:cNvPr>
          <p:cNvCxnSpPr>
            <a:cxnSpLocks/>
            <a:stCxn id="227" idx="1"/>
          </p:cNvCxnSpPr>
          <p:nvPr/>
        </p:nvCxnSpPr>
        <p:spPr>
          <a:xfrm rot="10800000">
            <a:off x="6360857" y="3221440"/>
            <a:ext cx="52589" cy="303260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29" name="Connector: Elbow 228">
            <a:extLst>
              <a:ext uri="{FF2B5EF4-FFF2-40B4-BE49-F238E27FC236}">
                <a16:creationId xmlns:a16="http://schemas.microsoft.com/office/drawing/2014/main" id="{81B31018-B888-4977-8D05-875E5DF42C46}"/>
              </a:ext>
            </a:extLst>
          </p:cNvPr>
          <p:cNvCxnSpPr>
            <a:cxnSpLocks/>
          </p:cNvCxnSpPr>
          <p:nvPr/>
        </p:nvCxnSpPr>
        <p:spPr>
          <a:xfrm rot="10800000">
            <a:off x="6360857" y="2925241"/>
            <a:ext cx="56833" cy="1468614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30" name="Connector: Elbow 229">
            <a:extLst>
              <a:ext uri="{FF2B5EF4-FFF2-40B4-BE49-F238E27FC236}">
                <a16:creationId xmlns:a16="http://schemas.microsoft.com/office/drawing/2014/main" id="{D6F9952B-8E30-4146-8EB7-F02F0A6C5A8C}"/>
              </a:ext>
            </a:extLst>
          </p:cNvPr>
          <p:cNvCxnSpPr>
            <a:cxnSpLocks/>
            <a:stCxn id="235" idx="1"/>
          </p:cNvCxnSpPr>
          <p:nvPr/>
        </p:nvCxnSpPr>
        <p:spPr>
          <a:xfrm rot="10800000">
            <a:off x="4248972" y="3221440"/>
            <a:ext cx="153095" cy="247860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0E143B4A-67D4-4A46-87A9-E796BB64C923}"/>
              </a:ext>
            </a:extLst>
          </p:cNvPr>
          <p:cNvCxnSpPr>
            <a:cxnSpLocks/>
            <a:stCxn id="239" idx="1"/>
          </p:cNvCxnSpPr>
          <p:nvPr/>
        </p:nvCxnSpPr>
        <p:spPr>
          <a:xfrm rot="10800000">
            <a:off x="4248972" y="3221441"/>
            <a:ext cx="153095" cy="2194939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55E13DA2-06A3-4594-8054-1DEC13E3E689}"/>
              </a:ext>
            </a:extLst>
          </p:cNvPr>
          <p:cNvCxnSpPr>
            <a:cxnSpLocks/>
            <a:stCxn id="236" idx="1"/>
          </p:cNvCxnSpPr>
          <p:nvPr/>
        </p:nvCxnSpPr>
        <p:spPr>
          <a:xfrm rot="10800000">
            <a:off x="4248972" y="3221440"/>
            <a:ext cx="148851" cy="693080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33" name="Connector: Elbow 232">
            <a:extLst>
              <a:ext uri="{FF2B5EF4-FFF2-40B4-BE49-F238E27FC236}">
                <a16:creationId xmlns:a16="http://schemas.microsoft.com/office/drawing/2014/main" id="{B84107F6-F200-41F6-BAA5-AADC8188FB47}"/>
              </a:ext>
            </a:extLst>
          </p:cNvPr>
          <p:cNvCxnSpPr>
            <a:cxnSpLocks/>
            <a:stCxn id="237" idx="1"/>
          </p:cNvCxnSpPr>
          <p:nvPr/>
        </p:nvCxnSpPr>
        <p:spPr>
          <a:xfrm rot="10800000">
            <a:off x="4248972" y="3221440"/>
            <a:ext cx="153095" cy="1193700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34" name="Connector: Elbow 233">
            <a:extLst>
              <a:ext uri="{FF2B5EF4-FFF2-40B4-BE49-F238E27FC236}">
                <a16:creationId xmlns:a16="http://schemas.microsoft.com/office/drawing/2014/main" id="{22BD3C9F-E457-40EE-A43A-A6ED1E5E7B73}"/>
              </a:ext>
            </a:extLst>
          </p:cNvPr>
          <p:cNvCxnSpPr>
            <a:cxnSpLocks/>
            <a:stCxn id="238" idx="1"/>
          </p:cNvCxnSpPr>
          <p:nvPr/>
        </p:nvCxnSpPr>
        <p:spPr>
          <a:xfrm rot="10800000">
            <a:off x="4248972" y="3221440"/>
            <a:ext cx="153095" cy="1694320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A8DADD04-6637-4152-902E-B59E9DF168D7}"/>
              </a:ext>
            </a:extLst>
          </p:cNvPr>
          <p:cNvSpPr>
            <a:spLocks/>
          </p:cNvSpPr>
          <p:nvPr/>
        </p:nvSpPr>
        <p:spPr>
          <a:xfrm>
            <a:off x="4402066" y="3331185"/>
            <a:ext cx="749836" cy="276229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Onboarding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4E0C41F6-FBFD-4C5D-943C-F5E60D0D7156}"/>
              </a:ext>
            </a:extLst>
          </p:cNvPr>
          <p:cNvSpPr>
            <a:spLocks/>
          </p:cNvSpPr>
          <p:nvPr/>
        </p:nvSpPr>
        <p:spPr>
          <a:xfrm>
            <a:off x="4397822" y="3717158"/>
            <a:ext cx="749836" cy="394723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spAutoFit/>
          </a:bodyPr>
          <a:lstStyle/>
          <a:p>
            <a:pPr marL="0" marR="0" lvl="0" indent="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Catalogue Mgmt.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63BCE7B4-A54B-45AF-ACFB-4EFFC60F931D}"/>
              </a:ext>
            </a:extLst>
          </p:cNvPr>
          <p:cNvSpPr>
            <a:spLocks/>
          </p:cNvSpPr>
          <p:nvPr/>
        </p:nvSpPr>
        <p:spPr>
          <a:xfrm>
            <a:off x="4402066" y="4217778"/>
            <a:ext cx="749836" cy="394723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spAutoFit/>
          </a:bodyPr>
          <a:lstStyle/>
          <a:p>
            <a:pPr marL="0" marR="0" lvl="0" indent="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Payment Processing 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46BE6AE0-A7BB-48A7-935B-240B64438B46}"/>
              </a:ext>
            </a:extLst>
          </p:cNvPr>
          <p:cNvSpPr>
            <a:spLocks/>
          </p:cNvSpPr>
          <p:nvPr/>
        </p:nvSpPr>
        <p:spPr>
          <a:xfrm>
            <a:off x="4402066" y="4718398"/>
            <a:ext cx="749836" cy="394723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spAutoFit/>
          </a:bodyPr>
          <a:lstStyle/>
          <a:p>
            <a:pPr marL="0" marR="0" lvl="0" indent="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Recon. &amp; Settlement 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1CEB0E48-0274-443A-9ACF-5B24CCFAAA1C}"/>
              </a:ext>
            </a:extLst>
          </p:cNvPr>
          <p:cNvSpPr>
            <a:spLocks/>
          </p:cNvSpPr>
          <p:nvPr/>
        </p:nvSpPr>
        <p:spPr>
          <a:xfrm>
            <a:off x="4402066" y="5219017"/>
            <a:ext cx="749836" cy="394723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spAutoFit/>
          </a:bodyPr>
          <a:lstStyle/>
          <a:p>
            <a:pPr marL="0" marR="0" lvl="0" indent="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Customer Service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FDAD778B-9A5E-4974-A4B4-6775BD7E1BB2}"/>
              </a:ext>
            </a:extLst>
          </p:cNvPr>
          <p:cNvSpPr>
            <a:spLocks/>
          </p:cNvSpPr>
          <p:nvPr/>
        </p:nvSpPr>
        <p:spPr>
          <a:xfrm>
            <a:off x="10974123" y="2705988"/>
            <a:ext cx="993801" cy="414675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System architecture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5D495A1C-92EA-4596-85AF-706DAF30D3C7}"/>
              </a:ext>
            </a:extLst>
          </p:cNvPr>
          <p:cNvSpPr txBox="1">
            <a:spLocks/>
          </p:cNvSpPr>
          <p:nvPr/>
        </p:nvSpPr>
        <p:spPr>
          <a:xfrm>
            <a:off x="197078" y="2804464"/>
            <a:ext cx="1135762" cy="414675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GTM &amp;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Busi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ness Dev.</a:t>
            </a:r>
            <a:endParaRPr kumimoji="0" lang="en-US" sz="105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22C15E0-24C7-4381-9278-7D660D9297C4}"/>
              </a:ext>
            </a:extLst>
          </p:cNvPr>
          <p:cNvSpPr txBox="1">
            <a:spLocks/>
          </p:cNvSpPr>
          <p:nvPr/>
        </p:nvSpPr>
        <p:spPr>
          <a:xfrm>
            <a:off x="1462398" y="2804464"/>
            <a:ext cx="813531" cy="414675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Marketing &amp; analytics</a:t>
            </a:r>
            <a:endParaRPr kumimoji="0" lang="en-US" sz="105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D6BFF78A-4C24-4D65-846A-B87CD08E1647}"/>
              </a:ext>
            </a:extLst>
          </p:cNvPr>
          <p:cNvSpPr txBox="1">
            <a:spLocks/>
          </p:cNvSpPr>
          <p:nvPr/>
        </p:nvSpPr>
        <p:spPr>
          <a:xfrm>
            <a:off x="8583304" y="3367808"/>
            <a:ext cx="813531" cy="414675"/>
          </a:xfrm>
          <a:prstGeom prst="rect">
            <a:avLst/>
          </a:prstGeom>
          <a:solidFill>
            <a:srgbClr val="FFFFFF"/>
          </a:solidFill>
          <a:ln>
            <a:solidFill>
              <a:srgbClr val="051C2C"/>
            </a:solidFill>
          </a:ln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New product development</a:t>
            </a:r>
            <a:endParaRPr kumimoji="0" lang="en-US" sz="85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7FAA61C-0681-4E8F-9A76-361A6B082FD3}"/>
              </a:ext>
            </a:extLst>
          </p:cNvPr>
          <p:cNvSpPr txBox="1">
            <a:spLocks/>
          </p:cNvSpPr>
          <p:nvPr/>
        </p:nvSpPr>
        <p:spPr>
          <a:xfrm>
            <a:off x="9507651" y="2804463"/>
            <a:ext cx="972504" cy="50400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Product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imple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-mentation &amp; integration</a:t>
            </a:r>
            <a:endParaRPr kumimoji="0" lang="en-US" sz="105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08E9D8E3-2E34-48B4-A81F-449D7E00C724}"/>
              </a:ext>
            </a:extLst>
          </p:cNvPr>
          <p:cNvSpPr txBox="1">
            <a:spLocks/>
          </p:cNvSpPr>
          <p:nvPr/>
        </p:nvSpPr>
        <p:spPr>
          <a:xfrm>
            <a:off x="6251689" y="2776327"/>
            <a:ext cx="847336" cy="50400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kumimoji="0" lang="en-IN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Lending ops </a:t>
            </a:r>
          </a:p>
          <a:p>
            <a:pPr marL="0" marR="0" lvl="0" indent="0" algn="ctr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(Kartik </a:t>
            </a:r>
            <a:r>
              <a:rPr kumimoji="0" lang="en-I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Iyer</a:t>
            </a: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DECDBAA-CE64-4CBC-9439-F51A05145F68}"/>
              </a:ext>
            </a:extLst>
          </p:cNvPr>
          <p:cNvSpPr txBox="1">
            <a:spLocks/>
          </p:cNvSpPr>
          <p:nvPr/>
        </p:nvSpPr>
        <p:spPr>
          <a:xfrm>
            <a:off x="4134667" y="2748191"/>
            <a:ext cx="965407" cy="50400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kumimoji="0" lang="en-IN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Ops. &amp; </a:t>
            </a:r>
            <a:br>
              <a:rPr kumimoji="0" lang="en-IN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IN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customer ser.</a:t>
            </a:r>
          </a:p>
          <a:p>
            <a:pPr marL="0" marR="0" lvl="0" indent="0" algn="ctr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(Lalit Khurana)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21E7ECF-4EEE-4AD3-8441-2CF265D195F0}"/>
              </a:ext>
            </a:extLst>
          </p:cNvPr>
          <p:cNvSpPr txBox="1">
            <a:spLocks/>
          </p:cNvSpPr>
          <p:nvPr/>
        </p:nvSpPr>
        <p:spPr>
          <a:xfrm>
            <a:off x="5170868" y="2762259"/>
            <a:ext cx="1004136" cy="50400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kumimoji="0" lang="en-IN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Logistics</a:t>
            </a:r>
          </a:p>
          <a:p>
            <a:pPr marL="0" marR="0" lvl="0" indent="0" algn="ctr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(</a:t>
            </a:r>
            <a:r>
              <a:rPr kumimoji="0" lang="en-I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Surajit</a:t>
            </a: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Goswami)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74CEEF91-DF27-44D6-B5D8-9CC74DF59541}"/>
              </a:ext>
            </a:extLst>
          </p:cNvPr>
          <p:cNvSpPr>
            <a:spLocks/>
          </p:cNvSpPr>
          <p:nvPr/>
        </p:nvSpPr>
        <p:spPr>
          <a:xfrm>
            <a:off x="5354481" y="3327337"/>
            <a:ext cx="864000" cy="394723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Logistics Partner mgt.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5A0B9D14-D528-4797-92A1-F98166EB0F5B}"/>
              </a:ext>
            </a:extLst>
          </p:cNvPr>
          <p:cNvSpPr>
            <a:spLocks/>
          </p:cNvSpPr>
          <p:nvPr/>
        </p:nvSpPr>
        <p:spPr>
          <a:xfrm>
            <a:off x="6417689" y="3795174"/>
            <a:ext cx="705853" cy="616323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spAutoFit/>
          </a:bodyPr>
          <a:lstStyle/>
          <a:p>
            <a:pPr marL="0" marR="0" lvl="0" indent="0" algn="l" defTabSz="488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Disputes/ Collection /Legal Remedies</a:t>
            </a:r>
            <a:endParaRPr kumimoji="0" lang="en-IN" sz="8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B2CC8D16-B283-4CBC-96AC-7F417123D9EC}"/>
              </a:ext>
            </a:extLst>
          </p:cNvPr>
          <p:cNvSpPr>
            <a:spLocks/>
          </p:cNvSpPr>
          <p:nvPr/>
        </p:nvSpPr>
        <p:spPr>
          <a:xfrm>
            <a:off x="5358725" y="4866748"/>
            <a:ext cx="864000" cy="394723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spAutoFit/>
          </a:bodyPr>
          <a:lstStyle/>
          <a:p>
            <a:pPr marL="0" marR="0" lvl="0" indent="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Returns </a:t>
            </a:r>
            <a:br>
              <a:rPr kumimoji="0" lang="en-IN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IN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mgt.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39D116AD-6BEB-4953-8C6C-0F2EDC0727B4}"/>
              </a:ext>
            </a:extLst>
          </p:cNvPr>
          <p:cNvSpPr>
            <a:spLocks/>
          </p:cNvSpPr>
          <p:nvPr/>
        </p:nvSpPr>
        <p:spPr>
          <a:xfrm>
            <a:off x="5358725" y="3788537"/>
            <a:ext cx="864000" cy="498598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spAutoFit/>
          </a:bodyPr>
          <a:lstStyle/>
          <a:p>
            <a:pPr marL="0" marR="0" lvl="0" indent="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Buyer and Seller coordination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88FC9415-E1B7-4EC1-9C30-B4A05C83E5C1}"/>
              </a:ext>
            </a:extLst>
          </p:cNvPr>
          <p:cNvSpPr>
            <a:spLocks/>
          </p:cNvSpPr>
          <p:nvPr/>
        </p:nvSpPr>
        <p:spPr>
          <a:xfrm>
            <a:off x="5358725" y="4353611"/>
            <a:ext cx="864000" cy="394723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spAutoFit/>
          </a:bodyPr>
          <a:lstStyle/>
          <a:p>
            <a:pPr marL="0" marR="0" lvl="0" indent="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Warehousing Solutions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EFA3592-0F96-40F8-A8D0-E4F2C2A617BA}"/>
              </a:ext>
            </a:extLst>
          </p:cNvPr>
          <p:cNvSpPr/>
          <p:nvPr/>
        </p:nvSpPr>
        <p:spPr>
          <a:xfrm>
            <a:off x="142306" y="2981712"/>
            <a:ext cx="113165" cy="237427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62A7204C-5730-4E6B-864D-955B88462DA1}"/>
              </a:ext>
            </a:extLst>
          </p:cNvPr>
          <p:cNvSpPr/>
          <p:nvPr/>
        </p:nvSpPr>
        <p:spPr>
          <a:xfrm>
            <a:off x="1036809" y="2981712"/>
            <a:ext cx="113165" cy="237427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1D410801-608D-4445-A908-5BD95942D505}"/>
              </a:ext>
            </a:extLst>
          </p:cNvPr>
          <p:cNvSpPr/>
          <p:nvPr/>
        </p:nvSpPr>
        <p:spPr>
          <a:xfrm>
            <a:off x="1406180" y="2981712"/>
            <a:ext cx="113165" cy="237427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914BEBFA-DF13-43E5-966A-6EB7F1647F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8833152" y="3890998"/>
            <a:ext cx="1438496" cy="94778"/>
          </a:xfrm>
          <a:prstGeom prst="bentConnector3">
            <a:avLst>
              <a:gd name="adj1" fmla="val 50000"/>
            </a:avLst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257" name="Rectangle 256">
            <a:extLst>
              <a:ext uri="{FF2B5EF4-FFF2-40B4-BE49-F238E27FC236}">
                <a16:creationId xmlns:a16="http://schemas.microsoft.com/office/drawing/2014/main" id="{7D5249EA-9058-4CB0-BBE7-11315E3CC983}"/>
              </a:ext>
            </a:extLst>
          </p:cNvPr>
          <p:cNvSpPr/>
          <p:nvPr/>
        </p:nvSpPr>
        <p:spPr>
          <a:xfrm>
            <a:off x="9448428" y="2981712"/>
            <a:ext cx="113165" cy="237427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49F7A090-E7A9-4CBB-8BFD-50AB5A572721}"/>
              </a:ext>
            </a:extLst>
          </p:cNvPr>
          <p:cNvSpPr/>
          <p:nvPr/>
        </p:nvSpPr>
        <p:spPr>
          <a:xfrm>
            <a:off x="10691762" y="2981712"/>
            <a:ext cx="113165" cy="237427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A861144A-F518-4361-912F-4ADE154A7689}"/>
              </a:ext>
            </a:extLst>
          </p:cNvPr>
          <p:cNvSpPr/>
          <p:nvPr/>
        </p:nvSpPr>
        <p:spPr>
          <a:xfrm>
            <a:off x="5140088" y="2981712"/>
            <a:ext cx="113165" cy="237427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26F12F4-0DDA-44DE-B870-389E658BC4CB}"/>
              </a:ext>
            </a:extLst>
          </p:cNvPr>
          <p:cNvSpPr/>
          <p:nvPr/>
        </p:nvSpPr>
        <p:spPr>
          <a:xfrm>
            <a:off x="6195106" y="2981712"/>
            <a:ext cx="113165" cy="237427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0CE9A7A3-F973-4A5D-A480-08A00D93D015}"/>
              </a:ext>
            </a:extLst>
          </p:cNvPr>
          <p:cNvSpPr/>
          <p:nvPr/>
        </p:nvSpPr>
        <p:spPr>
          <a:xfrm>
            <a:off x="10551796" y="2418385"/>
            <a:ext cx="113165" cy="237427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91E8DC5B-A7B5-469B-8E1B-0ACB9549E63F}"/>
              </a:ext>
            </a:extLst>
          </p:cNvPr>
          <p:cNvSpPr/>
          <p:nvPr/>
        </p:nvSpPr>
        <p:spPr>
          <a:xfrm>
            <a:off x="2307424" y="2981712"/>
            <a:ext cx="113165" cy="237427"/>
          </a:xfrm>
          <a:prstGeom prst="rect">
            <a:avLst/>
          </a:prstGeom>
          <a:noFill/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32BE76A9-C276-4423-AFAC-B9027E126C06}"/>
              </a:ext>
            </a:extLst>
          </p:cNvPr>
          <p:cNvCxnSpPr>
            <a:cxnSpLocks/>
            <a:stCxn id="248" idx="1"/>
          </p:cNvCxnSpPr>
          <p:nvPr/>
        </p:nvCxnSpPr>
        <p:spPr>
          <a:xfrm rot="10800000">
            <a:off x="5284049" y="3221451"/>
            <a:ext cx="70433" cy="303249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33FDA5B6-0F7E-4B0E-8C7D-1C694B9BE126}"/>
              </a:ext>
            </a:extLst>
          </p:cNvPr>
          <p:cNvCxnSpPr>
            <a:cxnSpLocks/>
            <a:stCxn id="251" idx="1"/>
          </p:cNvCxnSpPr>
          <p:nvPr/>
        </p:nvCxnSpPr>
        <p:spPr>
          <a:xfrm rot="10800000">
            <a:off x="5284055" y="3221442"/>
            <a:ext cx="74671" cy="816394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05D96DEC-D558-4404-BC5A-DF3916446E2A}"/>
              </a:ext>
            </a:extLst>
          </p:cNvPr>
          <p:cNvCxnSpPr>
            <a:cxnSpLocks/>
            <a:stCxn id="252" idx="1"/>
          </p:cNvCxnSpPr>
          <p:nvPr/>
        </p:nvCxnSpPr>
        <p:spPr>
          <a:xfrm rot="10800000">
            <a:off x="5284049" y="3221449"/>
            <a:ext cx="74677" cy="1329525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72" name="Connector: Elbow 271">
            <a:extLst>
              <a:ext uri="{FF2B5EF4-FFF2-40B4-BE49-F238E27FC236}">
                <a16:creationId xmlns:a16="http://schemas.microsoft.com/office/drawing/2014/main" id="{75EFDC70-7FBB-4185-AC1B-6C167FF36DCE}"/>
              </a:ext>
            </a:extLst>
          </p:cNvPr>
          <p:cNvCxnSpPr>
            <a:cxnSpLocks/>
            <a:stCxn id="250" idx="1"/>
          </p:cNvCxnSpPr>
          <p:nvPr/>
        </p:nvCxnSpPr>
        <p:spPr>
          <a:xfrm rot="10800000">
            <a:off x="5284049" y="3221440"/>
            <a:ext cx="74677" cy="1842670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273" name="Rectangle 272">
            <a:extLst>
              <a:ext uri="{FF2B5EF4-FFF2-40B4-BE49-F238E27FC236}">
                <a16:creationId xmlns:a16="http://schemas.microsoft.com/office/drawing/2014/main" id="{AE9F7D1D-5566-4D9B-9CAB-6C7C692A420C}"/>
              </a:ext>
            </a:extLst>
          </p:cNvPr>
          <p:cNvSpPr/>
          <p:nvPr/>
        </p:nvSpPr>
        <p:spPr>
          <a:xfrm>
            <a:off x="10974126" y="5345766"/>
            <a:ext cx="993802" cy="382684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In-house design team</a:t>
            </a:r>
          </a:p>
        </p:txBody>
      </p: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22079D79-0CF6-428D-A719-0C20441B4346}"/>
              </a:ext>
            </a:extLst>
          </p:cNvPr>
          <p:cNvCxnSpPr>
            <a:cxnSpLocks/>
            <a:stCxn id="273" idx="1"/>
          </p:cNvCxnSpPr>
          <p:nvPr/>
        </p:nvCxnSpPr>
        <p:spPr>
          <a:xfrm rot="10800000">
            <a:off x="10838248" y="3050126"/>
            <a:ext cx="135879" cy="2486982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75" name="Connector: Elbow 274">
            <a:extLst>
              <a:ext uri="{FF2B5EF4-FFF2-40B4-BE49-F238E27FC236}">
                <a16:creationId xmlns:a16="http://schemas.microsoft.com/office/drawing/2014/main" id="{611841EC-7B98-447B-B4FB-62ABEAA7A54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19108" y="2632936"/>
            <a:ext cx="186327" cy="78670"/>
          </a:xfrm>
          <a:prstGeom prst="bentConnector3">
            <a:avLst>
              <a:gd name="adj1" fmla="val 50000"/>
            </a:avLst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108DD1C9-1AFE-4A9F-817C-D20920531F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13285" y="2211079"/>
            <a:ext cx="200395" cy="923751"/>
          </a:xfrm>
          <a:prstGeom prst="bentConnector3">
            <a:avLst>
              <a:gd name="adj1" fmla="val 50000"/>
            </a:avLst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77" name="Connector: Elbow 276">
            <a:extLst>
              <a:ext uri="{FF2B5EF4-FFF2-40B4-BE49-F238E27FC236}">
                <a16:creationId xmlns:a16="http://schemas.microsoft.com/office/drawing/2014/main" id="{F449C316-F07F-494D-889D-51808E9341DD}"/>
              </a:ext>
            </a:extLst>
          </p:cNvPr>
          <p:cNvCxnSpPr>
            <a:cxnSpLocks/>
            <a:stCxn id="278" idx="1"/>
          </p:cNvCxnSpPr>
          <p:nvPr/>
        </p:nvCxnSpPr>
        <p:spPr>
          <a:xfrm rot="10800000">
            <a:off x="368385" y="3753145"/>
            <a:ext cx="56954" cy="394939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278" name="Rectangle 277">
            <a:extLst>
              <a:ext uri="{FF2B5EF4-FFF2-40B4-BE49-F238E27FC236}">
                <a16:creationId xmlns:a16="http://schemas.microsoft.com/office/drawing/2014/main" id="{DC521149-4389-4C54-B72E-63957BD4E5A1}"/>
              </a:ext>
            </a:extLst>
          </p:cNvPr>
          <p:cNvSpPr>
            <a:spLocks/>
          </p:cNvSpPr>
          <p:nvPr/>
        </p:nvSpPr>
        <p:spPr>
          <a:xfrm>
            <a:off x="425339" y="3807617"/>
            <a:ext cx="852846" cy="680932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Sales team(including national leads, state leads, RM, etc.)</a:t>
            </a:r>
          </a:p>
        </p:txBody>
      </p:sp>
      <p:cxnSp>
        <p:nvCxnSpPr>
          <p:cNvPr id="279" name="Connector: Elbow 278">
            <a:extLst>
              <a:ext uri="{FF2B5EF4-FFF2-40B4-BE49-F238E27FC236}">
                <a16:creationId xmlns:a16="http://schemas.microsoft.com/office/drawing/2014/main" id="{3D3386DE-83AD-4590-906C-A302A4AA6301}"/>
              </a:ext>
            </a:extLst>
          </p:cNvPr>
          <p:cNvCxnSpPr>
            <a:cxnSpLocks/>
            <a:stCxn id="280" idx="1"/>
          </p:cNvCxnSpPr>
          <p:nvPr/>
        </p:nvCxnSpPr>
        <p:spPr>
          <a:xfrm rot="10800000">
            <a:off x="368385" y="5027444"/>
            <a:ext cx="56954" cy="224704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280" name="Rectangle 279">
            <a:extLst>
              <a:ext uri="{FF2B5EF4-FFF2-40B4-BE49-F238E27FC236}">
                <a16:creationId xmlns:a16="http://schemas.microsoft.com/office/drawing/2014/main" id="{103D5D82-AE49-48EC-9007-E33AC1940732}"/>
              </a:ext>
            </a:extLst>
          </p:cNvPr>
          <p:cNvSpPr>
            <a:spLocks/>
          </p:cNvSpPr>
          <p:nvPr/>
        </p:nvSpPr>
        <p:spPr>
          <a:xfrm>
            <a:off x="425339" y="5081915"/>
            <a:ext cx="852846" cy="340466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RMs and solutions team</a:t>
            </a:r>
          </a:p>
        </p:txBody>
      </p:sp>
      <p:cxnSp>
        <p:nvCxnSpPr>
          <p:cNvPr id="281" name="Connector: Elbow 280">
            <a:extLst>
              <a:ext uri="{FF2B5EF4-FFF2-40B4-BE49-F238E27FC236}">
                <a16:creationId xmlns:a16="http://schemas.microsoft.com/office/drawing/2014/main" id="{633E91D0-EACB-423E-9988-8DEDBC0A95CB}"/>
              </a:ext>
            </a:extLst>
          </p:cNvPr>
          <p:cNvCxnSpPr>
            <a:cxnSpLocks/>
            <a:stCxn id="282" idx="1"/>
          </p:cNvCxnSpPr>
          <p:nvPr/>
        </p:nvCxnSpPr>
        <p:spPr>
          <a:xfrm rot="10800000">
            <a:off x="368385" y="5740648"/>
            <a:ext cx="56954" cy="224704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282" name="Rectangle 281">
            <a:extLst>
              <a:ext uri="{FF2B5EF4-FFF2-40B4-BE49-F238E27FC236}">
                <a16:creationId xmlns:a16="http://schemas.microsoft.com/office/drawing/2014/main" id="{725FAF01-D675-4587-8181-F5681A1F8F63}"/>
              </a:ext>
            </a:extLst>
          </p:cNvPr>
          <p:cNvSpPr>
            <a:spLocks/>
          </p:cNvSpPr>
          <p:nvPr/>
        </p:nvSpPr>
        <p:spPr>
          <a:xfrm>
            <a:off x="425339" y="5795119"/>
            <a:ext cx="852846" cy="340466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Tele calling team</a:t>
            </a:r>
          </a:p>
        </p:txBody>
      </p:sp>
      <p:cxnSp>
        <p:nvCxnSpPr>
          <p:cNvPr id="284" name="Connector: Elbow 283">
            <a:extLst>
              <a:ext uri="{FF2B5EF4-FFF2-40B4-BE49-F238E27FC236}">
                <a16:creationId xmlns:a16="http://schemas.microsoft.com/office/drawing/2014/main" id="{6429F444-035A-4AF4-961C-518AEDF6CCFB}"/>
              </a:ext>
            </a:extLst>
          </p:cNvPr>
          <p:cNvCxnSpPr>
            <a:cxnSpLocks/>
            <a:stCxn id="285" idx="1"/>
          </p:cNvCxnSpPr>
          <p:nvPr/>
        </p:nvCxnSpPr>
        <p:spPr>
          <a:xfrm rot="10800000">
            <a:off x="1462764" y="3750959"/>
            <a:ext cx="85661" cy="1418012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285" name="Rectangle 284">
            <a:extLst>
              <a:ext uri="{FF2B5EF4-FFF2-40B4-BE49-F238E27FC236}">
                <a16:creationId xmlns:a16="http://schemas.microsoft.com/office/drawing/2014/main" id="{A9175DA0-863E-4D86-8FF7-85B679ACDCA2}"/>
              </a:ext>
            </a:extLst>
          </p:cNvPr>
          <p:cNvSpPr>
            <a:spLocks/>
          </p:cNvSpPr>
          <p:nvPr/>
        </p:nvSpPr>
        <p:spPr>
          <a:xfrm>
            <a:off x="1548424" y="4957759"/>
            <a:ext cx="726972" cy="422423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&amp; behavioral analytics 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7EE5D1D9-453B-4C63-8B5A-4EB1E718C0D9}"/>
              </a:ext>
            </a:extLst>
          </p:cNvPr>
          <p:cNvSpPr txBox="1">
            <a:spLocks/>
          </p:cNvSpPr>
          <p:nvPr/>
        </p:nvSpPr>
        <p:spPr>
          <a:xfrm>
            <a:off x="8574964" y="2804464"/>
            <a:ext cx="813531" cy="414675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Design head</a:t>
            </a:r>
            <a:endParaRPr kumimoji="0" lang="en-US" sz="105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88" name="Connector: Elbow 287">
            <a:extLst>
              <a:ext uri="{FF2B5EF4-FFF2-40B4-BE49-F238E27FC236}">
                <a16:creationId xmlns:a16="http://schemas.microsoft.com/office/drawing/2014/main" id="{8550033A-82D8-4F1F-923C-1AFC6BB5A488}"/>
              </a:ext>
            </a:extLst>
          </p:cNvPr>
          <p:cNvCxnSpPr>
            <a:cxnSpLocks/>
            <a:stCxn id="287" idx="0"/>
            <a:endCxn id="155" idx="2"/>
          </p:cNvCxnSpPr>
          <p:nvPr/>
        </p:nvCxnSpPr>
        <p:spPr>
          <a:xfrm rot="5400000" flipH="1" flipV="1">
            <a:off x="9014437" y="2543225"/>
            <a:ext cx="228532" cy="293946"/>
          </a:xfrm>
          <a:prstGeom prst="bentConnector3">
            <a:avLst>
              <a:gd name="adj1" fmla="val 50000"/>
            </a:avLst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89" name="Connector: Elbow 288">
            <a:extLst>
              <a:ext uri="{FF2B5EF4-FFF2-40B4-BE49-F238E27FC236}">
                <a16:creationId xmlns:a16="http://schemas.microsoft.com/office/drawing/2014/main" id="{C434E761-45DA-45E1-9F40-8DAF7E709BA4}"/>
              </a:ext>
            </a:extLst>
          </p:cNvPr>
          <p:cNvCxnSpPr>
            <a:cxnSpLocks/>
          </p:cNvCxnSpPr>
          <p:nvPr/>
        </p:nvCxnSpPr>
        <p:spPr>
          <a:xfrm flipV="1">
            <a:off x="6014329" y="1041077"/>
            <a:ext cx="3204000" cy="514012"/>
          </a:xfrm>
          <a:prstGeom prst="bentConnector3">
            <a:avLst>
              <a:gd name="adj1" fmla="val 50000"/>
            </a:avLst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8697B2CB-5A91-4056-B000-A6303386BEF8}"/>
              </a:ext>
            </a:extLst>
          </p:cNvPr>
          <p:cNvSpPr txBox="1">
            <a:spLocks/>
          </p:cNvSpPr>
          <p:nvPr/>
        </p:nvSpPr>
        <p:spPr>
          <a:xfrm>
            <a:off x="9224578" y="813452"/>
            <a:ext cx="2340000" cy="360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Chief information services officer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endParaRPr kumimoji="0" lang="en-US" sz="10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1441EED4-D442-425A-83DD-609D2E4A27EA}"/>
              </a:ext>
            </a:extLst>
          </p:cNvPr>
          <p:cNvSpPr/>
          <p:nvPr/>
        </p:nvSpPr>
        <p:spPr>
          <a:xfrm>
            <a:off x="10976505" y="5791062"/>
            <a:ext cx="993802" cy="382684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ERP integration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EB9FD3E-2EE7-440A-8333-8D52E3B071DD}"/>
              </a:ext>
            </a:extLst>
          </p:cNvPr>
          <p:cNvSpPr txBox="1">
            <a:spLocks/>
          </p:cNvSpPr>
          <p:nvPr/>
        </p:nvSpPr>
        <p:spPr>
          <a:xfrm>
            <a:off x="7293681" y="2087517"/>
            <a:ext cx="1082798" cy="56005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Head of partnerships &amp; Strategy</a:t>
            </a:r>
            <a:endParaRPr kumimoji="0" lang="en-US" sz="105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C9A44389-EF42-4B74-B4DF-1B3BCA8BCFB0}"/>
              </a:ext>
            </a:extLst>
          </p:cNvPr>
          <p:cNvSpPr txBox="1">
            <a:spLocks/>
          </p:cNvSpPr>
          <p:nvPr/>
        </p:nvSpPr>
        <p:spPr>
          <a:xfrm>
            <a:off x="7481643" y="2774534"/>
            <a:ext cx="643269" cy="414675"/>
          </a:xfrm>
          <a:prstGeom prst="rect">
            <a:avLst/>
          </a:prstGeom>
          <a:solidFill>
            <a:srgbClr val="FFFFFF"/>
          </a:solidFill>
          <a:ln>
            <a:solidFill>
              <a:srgbClr val="051C2C"/>
            </a:solidFill>
          </a:ln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Partnership managers</a:t>
            </a:r>
            <a:endParaRPr kumimoji="0" lang="en-US" sz="85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9C5DF6B2-0559-4641-B726-DBB7047A5E65}"/>
              </a:ext>
            </a:extLst>
          </p:cNvPr>
          <p:cNvCxnSpPr>
            <a:cxnSpLocks/>
          </p:cNvCxnSpPr>
          <p:nvPr/>
        </p:nvCxnSpPr>
        <p:spPr>
          <a:xfrm rot="10800000">
            <a:off x="10835123" y="3531141"/>
            <a:ext cx="135879" cy="2486982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96" name="Connector: Elbow 295">
            <a:extLst>
              <a:ext uri="{FF2B5EF4-FFF2-40B4-BE49-F238E27FC236}">
                <a16:creationId xmlns:a16="http://schemas.microsoft.com/office/drawing/2014/main" id="{7BA34971-938E-4D4A-8ED1-3A8FB203DEFD}"/>
              </a:ext>
            </a:extLst>
          </p:cNvPr>
          <p:cNvCxnSpPr>
            <a:cxnSpLocks/>
            <a:stCxn id="294" idx="1"/>
          </p:cNvCxnSpPr>
          <p:nvPr/>
        </p:nvCxnSpPr>
        <p:spPr>
          <a:xfrm rot="10800000">
            <a:off x="7374563" y="2634722"/>
            <a:ext cx="107081" cy="347151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7ACE4F93-6FF9-4E13-9F00-D8340E737071}"/>
              </a:ext>
            </a:extLst>
          </p:cNvPr>
          <p:cNvSpPr txBox="1">
            <a:spLocks/>
          </p:cNvSpPr>
          <p:nvPr/>
        </p:nvSpPr>
        <p:spPr>
          <a:xfrm>
            <a:off x="6413446" y="4511778"/>
            <a:ext cx="707354" cy="414675"/>
          </a:xfrm>
          <a:prstGeom prst="rect">
            <a:avLst/>
          </a:prstGeom>
          <a:solidFill>
            <a:srgbClr val="FFFFFF"/>
          </a:solidFill>
          <a:ln>
            <a:solidFill>
              <a:srgbClr val="051C2C"/>
            </a:solidFill>
          </a:ln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Credit risk mgmt.</a:t>
            </a:r>
            <a:endParaRPr kumimoji="0" lang="en-US" sz="85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CE9D33BE-0A3D-4BC0-8DFA-3E667318A17D}"/>
              </a:ext>
            </a:extLst>
          </p:cNvPr>
          <p:cNvSpPr txBox="1">
            <a:spLocks/>
          </p:cNvSpPr>
          <p:nvPr/>
        </p:nvSpPr>
        <p:spPr>
          <a:xfrm>
            <a:off x="6413445" y="5034033"/>
            <a:ext cx="720217" cy="414675"/>
          </a:xfrm>
          <a:prstGeom prst="rect">
            <a:avLst/>
          </a:prstGeom>
          <a:solidFill>
            <a:srgbClr val="FFFFFF"/>
          </a:solidFill>
          <a:ln>
            <a:solidFill>
              <a:srgbClr val="051C2C"/>
            </a:solidFill>
          </a:ln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Digital journeys</a:t>
            </a:r>
            <a:endParaRPr kumimoji="0" lang="en-US" sz="85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D450B28C-CDCA-4943-BB7F-DDAC44987E58}"/>
              </a:ext>
            </a:extLst>
          </p:cNvPr>
          <p:cNvCxnSpPr>
            <a:cxnSpLocks/>
            <a:stCxn id="297" idx="1"/>
          </p:cNvCxnSpPr>
          <p:nvPr/>
        </p:nvCxnSpPr>
        <p:spPr>
          <a:xfrm rot="10800000">
            <a:off x="6357798" y="3846224"/>
            <a:ext cx="55649" cy="872892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8D4CC637-8139-47B1-90EB-867CC6C9A166}"/>
              </a:ext>
            </a:extLst>
          </p:cNvPr>
          <p:cNvCxnSpPr>
            <a:cxnSpLocks/>
            <a:stCxn id="298" idx="1"/>
          </p:cNvCxnSpPr>
          <p:nvPr/>
        </p:nvCxnSpPr>
        <p:spPr>
          <a:xfrm rot="10800000">
            <a:off x="6359859" y="3827265"/>
            <a:ext cx="53587" cy="1414106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301" name="Connector: Elbow 300">
            <a:extLst>
              <a:ext uri="{FF2B5EF4-FFF2-40B4-BE49-F238E27FC236}">
                <a16:creationId xmlns:a16="http://schemas.microsoft.com/office/drawing/2014/main" id="{B1959202-069A-41F2-B1F3-AC05CE1CEA21}"/>
              </a:ext>
            </a:extLst>
          </p:cNvPr>
          <p:cNvCxnSpPr>
            <a:cxnSpLocks/>
            <a:stCxn id="302" idx="1"/>
          </p:cNvCxnSpPr>
          <p:nvPr/>
        </p:nvCxnSpPr>
        <p:spPr>
          <a:xfrm rot="10800000">
            <a:off x="4251354" y="3745314"/>
            <a:ext cx="153093" cy="2194937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302" name="Rectangle 301">
            <a:extLst>
              <a:ext uri="{FF2B5EF4-FFF2-40B4-BE49-F238E27FC236}">
                <a16:creationId xmlns:a16="http://schemas.microsoft.com/office/drawing/2014/main" id="{A1540661-11E7-4FDB-9041-FC87EAAC645D}"/>
              </a:ext>
            </a:extLst>
          </p:cNvPr>
          <p:cNvSpPr>
            <a:spLocks/>
          </p:cNvSpPr>
          <p:nvPr/>
        </p:nvSpPr>
        <p:spPr>
          <a:xfrm>
            <a:off x="4404446" y="5808675"/>
            <a:ext cx="749836" cy="263149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spAutoFit/>
          </a:bodyPr>
          <a:lstStyle/>
          <a:p>
            <a:pPr marL="0" marR="0" lvl="0" indent="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Quality</a:t>
            </a:r>
          </a:p>
        </p:txBody>
      </p:sp>
      <p:sp>
        <p:nvSpPr>
          <p:cNvPr id="303" name="Title 1">
            <a:extLst>
              <a:ext uri="{FF2B5EF4-FFF2-40B4-BE49-F238E27FC236}">
                <a16:creationId xmlns:a16="http://schemas.microsoft.com/office/drawing/2014/main" id="{3E5258A5-A2AF-46BB-98EE-FA915E4DF6D5}"/>
              </a:ext>
            </a:extLst>
          </p:cNvPr>
          <p:cNvSpPr txBox="1">
            <a:spLocks/>
          </p:cNvSpPr>
          <p:nvPr/>
        </p:nvSpPr>
        <p:spPr>
          <a:xfrm>
            <a:off x="203019" y="102450"/>
            <a:ext cx="7921893" cy="576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Eras Demi ITC" panose="020B08050305040208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Eras Demi ITC" panose="020B0805030504020804" pitchFamily="34" charset="0"/>
                <a:ea typeface="+mj-ea"/>
                <a:cs typeface="+mj-cs"/>
              </a:rPr>
              <a:t>Organization Structure for Launch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7A279E-7FED-481D-B831-A3B8FF5173E7}"/>
              </a:ext>
            </a:extLst>
          </p:cNvPr>
          <p:cNvCxnSpPr>
            <a:cxnSpLocks/>
          </p:cNvCxnSpPr>
          <p:nvPr/>
        </p:nvCxnSpPr>
        <p:spPr>
          <a:xfrm>
            <a:off x="3230832" y="1793497"/>
            <a:ext cx="0" cy="39600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19B1CCA1-CEA7-4C8F-85ED-768316BA706A}"/>
              </a:ext>
            </a:extLst>
          </p:cNvPr>
          <p:cNvSpPr txBox="1">
            <a:spLocks/>
          </p:cNvSpPr>
          <p:nvPr/>
        </p:nvSpPr>
        <p:spPr>
          <a:xfrm>
            <a:off x="10708229" y="2087517"/>
            <a:ext cx="1259695" cy="488415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Chief Technology </a:t>
            </a:r>
            <a:b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lang="en-US" sz="1050" b="1" kern="0" dirty="0">
                <a:solidFill>
                  <a:srgbClr val="FFFFFF"/>
                </a:solidFill>
                <a:latin typeface="Arial"/>
              </a:rPr>
              <a:t>O</a:t>
            </a:r>
            <a:r>
              <a:rPr kumimoji="0" 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fficer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(Indranil Mitra)</a:t>
            </a:r>
          </a:p>
        </p:txBody>
      </p:sp>
      <p:cxnSp>
        <p:nvCxnSpPr>
          <p:cNvPr id="265" name="Connector: Elbow 264">
            <a:extLst>
              <a:ext uri="{FF2B5EF4-FFF2-40B4-BE49-F238E27FC236}">
                <a16:creationId xmlns:a16="http://schemas.microsoft.com/office/drawing/2014/main" id="{86A033BE-3EFB-42AC-A78D-D24DD5460EC0}"/>
              </a:ext>
            </a:extLst>
          </p:cNvPr>
          <p:cNvCxnSpPr>
            <a:cxnSpLocks/>
            <a:stCxn id="304" idx="1"/>
          </p:cNvCxnSpPr>
          <p:nvPr/>
        </p:nvCxnSpPr>
        <p:spPr>
          <a:xfrm rot="10800000">
            <a:off x="2361668" y="3154379"/>
            <a:ext cx="74239" cy="1966343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04C5B7C4-AC76-4C7B-BB69-6885A3ABEBAF}"/>
              </a:ext>
            </a:extLst>
          </p:cNvPr>
          <p:cNvSpPr txBox="1">
            <a:spLocks/>
          </p:cNvSpPr>
          <p:nvPr/>
        </p:nvSpPr>
        <p:spPr>
          <a:xfrm>
            <a:off x="2353643" y="2087517"/>
            <a:ext cx="1703567" cy="488415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lang="en-US" sz="1050" b="1" kern="0" dirty="0">
                <a:solidFill>
                  <a:srgbClr val="FFFFFF"/>
                </a:solidFill>
                <a:latin typeface="Arial"/>
              </a:rPr>
              <a:t>Chief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Category Officer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(Ashish Kaistha)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B0EF729C-35F7-4F91-8E3F-39E297EB37FB}"/>
              </a:ext>
            </a:extLst>
          </p:cNvPr>
          <p:cNvSpPr txBox="1">
            <a:spLocks/>
          </p:cNvSpPr>
          <p:nvPr/>
        </p:nvSpPr>
        <p:spPr>
          <a:xfrm>
            <a:off x="8373593" y="47020"/>
            <a:ext cx="1188000" cy="50400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HIRED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Joined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05A4C1A1-9833-4697-83AB-3DD17EF69D64}"/>
              </a:ext>
            </a:extLst>
          </p:cNvPr>
          <p:cNvSpPr txBox="1">
            <a:spLocks/>
          </p:cNvSpPr>
          <p:nvPr/>
        </p:nvSpPr>
        <p:spPr>
          <a:xfrm>
            <a:off x="9661666" y="47020"/>
            <a:ext cx="1188000" cy="5040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HIRED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Yet to Join</a:t>
            </a:r>
          </a:p>
        </p:txBody>
      </p:sp>
      <p:sp>
        <p:nvSpPr>
          <p:cNvPr id="185" name="Slide Number Placeholder 3">
            <a:extLst>
              <a:ext uri="{FF2B5EF4-FFF2-40B4-BE49-F238E27FC236}">
                <a16:creationId xmlns:a16="http://schemas.microsoft.com/office/drawing/2014/main" id="{E7220C55-A5DD-4164-9A5A-72C5C9BB4AC3}"/>
              </a:ext>
            </a:extLst>
          </p:cNvPr>
          <p:cNvSpPr txBox="1">
            <a:spLocks/>
          </p:cNvSpPr>
          <p:nvPr/>
        </p:nvSpPr>
        <p:spPr>
          <a:xfrm>
            <a:off x="9378460" y="64225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D146B5-A832-451C-8005-139D02446A12}" type="slidenum">
              <a:rPr kumimoji="0" lang="en-IN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Demi ITC" panose="020B08050305040208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D3C83422-DC2B-4EB5-A0F7-3A218DC836BE}"/>
              </a:ext>
            </a:extLst>
          </p:cNvPr>
          <p:cNvSpPr txBox="1">
            <a:spLocks/>
          </p:cNvSpPr>
          <p:nvPr/>
        </p:nvSpPr>
        <p:spPr>
          <a:xfrm>
            <a:off x="9415078" y="1433474"/>
            <a:ext cx="756000" cy="28800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HR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(Manjit </a:t>
            </a:r>
            <a:r>
              <a:rPr kumimoji="0" 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Bakshi</a:t>
            </a: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)</a:t>
            </a:r>
            <a:endParaRPr kumimoji="0" lang="en-US" sz="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5B26FDC8-DD2B-4F4D-8FC4-0B4827FAA69E}"/>
              </a:ext>
            </a:extLst>
          </p:cNvPr>
          <p:cNvSpPr txBox="1">
            <a:spLocks/>
          </p:cNvSpPr>
          <p:nvPr/>
        </p:nvSpPr>
        <p:spPr>
          <a:xfrm>
            <a:off x="10214970" y="1433474"/>
            <a:ext cx="756000" cy="28800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Finance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(Chirag Shah)</a:t>
            </a:r>
            <a:endParaRPr kumimoji="0" lang="en-US" sz="10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5A1297EC-83AB-4995-87EE-047A6150C472}"/>
              </a:ext>
            </a:extLst>
          </p:cNvPr>
          <p:cNvSpPr txBox="1">
            <a:spLocks/>
          </p:cNvSpPr>
          <p:nvPr/>
        </p:nvSpPr>
        <p:spPr>
          <a:xfrm>
            <a:off x="11014863" y="1433373"/>
            <a:ext cx="756000" cy="258671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Legal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lang="en-US" sz="700" b="1" kern="0" dirty="0">
                <a:solidFill>
                  <a:prstClr val="white"/>
                </a:solidFill>
                <a:latin typeface="Arial"/>
              </a:rPr>
              <a:t>(Amarnath G)</a:t>
            </a:r>
            <a:endParaRPr kumimoji="0" lang="en-US" sz="7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3E70E5-16F9-4DF0-8310-55F02A353A42}"/>
              </a:ext>
            </a:extLst>
          </p:cNvPr>
          <p:cNvSpPr/>
          <p:nvPr/>
        </p:nvSpPr>
        <p:spPr>
          <a:xfrm>
            <a:off x="9383223" y="1208408"/>
            <a:ext cx="2412000" cy="5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5E3A7C89-7852-4BF9-B57C-8E083F55FA7E}"/>
              </a:ext>
            </a:extLst>
          </p:cNvPr>
          <p:cNvSpPr>
            <a:spLocks/>
          </p:cNvSpPr>
          <p:nvPr/>
        </p:nvSpPr>
        <p:spPr>
          <a:xfrm>
            <a:off x="2435906" y="4909509"/>
            <a:ext cx="678051" cy="422423"/>
          </a:xfrm>
          <a:prstGeom prst="rect">
            <a:avLst/>
          </a:prstGeom>
          <a:noFill/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Category mgr.</a:t>
            </a:r>
          </a:p>
        </p:txBody>
      </p:sp>
      <p:cxnSp>
        <p:nvCxnSpPr>
          <p:cNvPr id="307" name="Connector: Elbow 306">
            <a:extLst>
              <a:ext uri="{FF2B5EF4-FFF2-40B4-BE49-F238E27FC236}">
                <a16:creationId xmlns:a16="http://schemas.microsoft.com/office/drawing/2014/main" id="{32303D60-DA42-4290-A4A5-BA7956E08F5A}"/>
              </a:ext>
            </a:extLst>
          </p:cNvPr>
          <p:cNvCxnSpPr>
            <a:cxnSpLocks/>
          </p:cNvCxnSpPr>
          <p:nvPr/>
        </p:nvCxnSpPr>
        <p:spPr>
          <a:xfrm rot="10800000">
            <a:off x="2363017" y="2547969"/>
            <a:ext cx="74239" cy="1966343"/>
          </a:xfrm>
          <a:prstGeom prst="bentConnector2">
            <a:avLst/>
          </a:prstGeom>
          <a:noFill/>
          <a:ln w="6350" cap="sq" cmpd="sng" algn="ctr">
            <a:solidFill>
              <a:srgbClr val="7F7F7F"/>
            </a:solidFill>
            <a:prstDash val="solid"/>
            <a:miter lim="800000"/>
            <a:tailEnd type="none"/>
          </a:ln>
          <a:effectLst/>
        </p:spPr>
      </p:cxnSp>
      <p:sp>
        <p:nvSpPr>
          <p:cNvPr id="308" name="Rectangle 307">
            <a:extLst>
              <a:ext uri="{FF2B5EF4-FFF2-40B4-BE49-F238E27FC236}">
                <a16:creationId xmlns:a16="http://schemas.microsoft.com/office/drawing/2014/main" id="{33EC6628-241A-4CF6-9171-DAEF0644EC23}"/>
              </a:ext>
            </a:extLst>
          </p:cNvPr>
          <p:cNvSpPr>
            <a:spLocks/>
          </p:cNvSpPr>
          <p:nvPr/>
        </p:nvSpPr>
        <p:spPr>
          <a:xfrm>
            <a:off x="2451846" y="4369139"/>
            <a:ext cx="678051" cy="422423"/>
          </a:xfrm>
          <a:prstGeom prst="rect">
            <a:avLst/>
          </a:prstGeom>
          <a:solidFill>
            <a:srgbClr val="00B050"/>
          </a:solidFill>
          <a:ln w="9525">
            <a:solidFill>
              <a:srgbClr val="000000"/>
            </a:solidFill>
          </a:ln>
        </p:spPr>
        <p:txBody>
          <a:bodyPr wrap="square" lIns="72009" tIns="72009" rIns="72009" bIns="72009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Purwang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Shah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359B8F35-26AE-4B4D-8809-F531DAC07BBE}"/>
              </a:ext>
            </a:extLst>
          </p:cNvPr>
          <p:cNvSpPr txBox="1">
            <a:spLocks/>
          </p:cNvSpPr>
          <p:nvPr/>
        </p:nvSpPr>
        <p:spPr>
          <a:xfrm>
            <a:off x="10936100" y="24537"/>
            <a:ext cx="1188000" cy="504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wrap="square" lIns="0" tIns="91440" rIns="0" bIns="9144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PENDING FOR RECRUITMENT</a:t>
            </a:r>
          </a:p>
        </p:txBody>
      </p:sp>
    </p:spTree>
    <p:extLst>
      <p:ext uri="{BB962C8B-B14F-4D97-AF65-F5344CB8AC3E}">
        <p14:creationId xmlns:p14="http://schemas.microsoft.com/office/powerpoint/2010/main" val="2951511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D146B5-A832-451C-8005-139D02446A1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20769" cy="6858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0"/>
            <a:ext cx="12221029" cy="6858000"/>
          </a:xfrm>
          <a:prstGeom prst="rect">
            <a:avLst/>
          </a:prstGeom>
          <a:solidFill>
            <a:schemeClr val="bg1">
              <a:lumMod val="9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6954" y="4118314"/>
            <a:ext cx="95068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Biome Light" panose="020B0502040204020203" pitchFamily="34" charset="0"/>
              </a:rPr>
              <a:t>Welcome to the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Biome Light" panose="020B0502040204020203" pitchFamily="34" charset="0"/>
              </a:rPr>
              <a:t>L&amp;T Family</a:t>
            </a:r>
          </a:p>
        </p:txBody>
      </p:sp>
    </p:spTree>
    <p:extLst>
      <p:ext uri="{BB962C8B-B14F-4D97-AF65-F5344CB8AC3E}">
        <p14:creationId xmlns:p14="http://schemas.microsoft.com/office/powerpoint/2010/main" val="369120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476171-9AEB-4DA6-B65C-7D6665B64E39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0185" y="2846256"/>
            <a:ext cx="5697416" cy="6112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tx2"/>
                </a:solidFill>
                <a:latin typeface="+mn-lt"/>
              </a:rPr>
              <a:t>SOREN KRISTIAN TOUBRO </a:t>
            </a:r>
          </a:p>
          <a:p>
            <a:pPr>
              <a:spcBef>
                <a:spcPts val="0"/>
              </a:spcBef>
              <a:defRPr/>
            </a:pPr>
            <a:r>
              <a:rPr lang="en-US" sz="1600" dirty="0">
                <a:latin typeface="+mn-lt"/>
              </a:rPr>
              <a:t>(27th February 1906 - 4th March 1982) Co-founder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8EBE32-8987-4934-BECF-9EA17087ADEB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54962" y="3428054"/>
            <a:ext cx="5823806" cy="342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9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Eras Demi ITC" panose="020B0805030504020804" pitchFamily="34" charset="0"/>
              </a:rPr>
              <a:t>He was a Civil Engineer from Denmark. He came to India in 1934 for the construction work for a Cement factory. </a:t>
            </a:r>
          </a:p>
          <a:p>
            <a:pPr>
              <a:spcBef>
                <a:spcPts val="0"/>
              </a:spcBef>
              <a:spcAft>
                <a:spcPts val="9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Eras Demi ITC" panose="020B0805030504020804" pitchFamily="34" charset="0"/>
              </a:rPr>
              <a:t>After entering India, he read a statement by Gandhiji saying: </a:t>
            </a:r>
          </a:p>
          <a:p>
            <a:pPr>
              <a:spcBef>
                <a:spcPts val="0"/>
              </a:spcBef>
              <a:spcAft>
                <a:spcPts val="900"/>
              </a:spcAft>
              <a:defRPr/>
            </a:pPr>
            <a:r>
              <a:rPr lang="en-US" sz="1400" u="sng" dirty="0">
                <a:solidFill>
                  <a:schemeClr val="bg1"/>
                </a:solidFill>
                <a:latin typeface="Eras Demi ITC" panose="020B0805030504020804" pitchFamily="34" charset="0"/>
              </a:rPr>
              <a:t>"(I am) not leading a movement to rid India of its white colonial masters in order to substitute them with brown ones."</a:t>
            </a:r>
            <a:r>
              <a:rPr lang="en-US" sz="1400" dirty="0">
                <a:solidFill>
                  <a:schemeClr val="bg1"/>
                </a:solidFill>
                <a:latin typeface="Eras Demi ITC" panose="020B0805030504020804" pitchFamily="34" charset="0"/>
              </a:rPr>
              <a:t> </a:t>
            </a:r>
          </a:p>
          <a:p>
            <a:pPr>
              <a:spcBef>
                <a:spcPts val="0"/>
              </a:spcBef>
              <a:spcAft>
                <a:spcPts val="9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Eras Demi ITC" panose="020B0805030504020804" pitchFamily="34" charset="0"/>
              </a:rPr>
              <a:t>Toubro felt that such an India would "offer great opportunities to anyone with modern technological and management skills". </a:t>
            </a:r>
          </a:p>
          <a:p>
            <a:pPr>
              <a:spcBef>
                <a:spcPts val="0"/>
              </a:spcBef>
              <a:spcAft>
                <a:spcPts val="9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Eras Demi ITC" panose="020B0805030504020804" pitchFamily="34" charset="0"/>
              </a:rPr>
              <a:t>Soon enough, he cofounded L&amp;T. He was the Director of L&amp;T from 1946 to 1981. </a:t>
            </a:r>
          </a:p>
          <a:p>
            <a:pPr>
              <a:spcBef>
                <a:spcPts val="0"/>
              </a:spcBef>
              <a:spcAft>
                <a:spcPts val="9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Eras Demi ITC" panose="020B0805030504020804" pitchFamily="34" charset="0"/>
              </a:rPr>
              <a:t>In the year 1964, at the age of 58 years, he relinquished his executive responsibility and retired from L&amp;T Management Pvt. Ltd.</a:t>
            </a:r>
          </a:p>
          <a:p>
            <a:pPr>
              <a:spcBef>
                <a:spcPts val="0"/>
              </a:spcBef>
              <a:spcAft>
                <a:spcPts val="9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Eras Demi ITC" panose="020B0805030504020804" pitchFamily="34" charset="0"/>
              </a:rPr>
              <a:t>However, he continued to serve on the Board of Directors of L&amp;T till 1981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1AB32-3D6B-45CA-842B-2B25B38D069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" t="1375" r="12929" b="39973"/>
          <a:stretch/>
        </p:blipFill>
        <p:spPr>
          <a:xfrm>
            <a:off x="1269284" y="112542"/>
            <a:ext cx="3239218" cy="2733714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9A0717-81B3-4D14-9959-57465002887E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BF8109B-495E-40B1-ADAC-69A52B2C1C8F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276428" y="2846256"/>
            <a:ext cx="5697416" cy="6112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tx2"/>
                </a:solidFill>
                <a:latin typeface="+mn-lt"/>
              </a:rPr>
              <a:t>HENNING HOLCK-LARSEN</a:t>
            </a:r>
            <a:br>
              <a:rPr lang="en-US" sz="2000" b="1" dirty="0">
                <a:latin typeface="+mn-lt"/>
              </a:rPr>
            </a:br>
            <a:r>
              <a:rPr lang="en-US" sz="1600" dirty="0">
                <a:latin typeface="+mn-lt"/>
              </a:rPr>
              <a:t>(4th Aug 1907 – 27th Jul 2003) Co-founder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FFF3842-7BE5-4473-A9C8-0A6B33B5A956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213233" y="3428054"/>
            <a:ext cx="5823806" cy="342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9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Eras Demi ITC" panose="020B0805030504020804" pitchFamily="34" charset="0"/>
              </a:rPr>
              <a:t>A Chemical Engineer from Denmark, he came to India in the year of 1935 to assess the value of various cement manufacturing groups. Cofounded L&amp;T in 1938, he served as the Chairman of the company up to 1978 –up to the age of 71. Post that, Chairman Emeritus of L&amp;T till death.</a:t>
            </a:r>
          </a:p>
          <a:p>
            <a:pPr>
              <a:spcBef>
                <a:spcPts val="0"/>
              </a:spcBef>
              <a:spcAft>
                <a:spcPts val="900"/>
              </a:spcAft>
              <a:defRPr/>
            </a:pPr>
            <a:br>
              <a:rPr lang="en-US" sz="1400" dirty="0">
                <a:solidFill>
                  <a:schemeClr val="bg1"/>
                </a:solidFill>
                <a:latin typeface="Eras Demi ITC" panose="020B0805030504020804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Eras Demi ITC" panose="020B0805030504020804" pitchFamily="34" charset="0"/>
              </a:rPr>
              <a:t>Recognition by the Indian Government:</a:t>
            </a:r>
          </a:p>
          <a:p>
            <a:pPr>
              <a:spcBef>
                <a:spcPts val="0"/>
              </a:spcBef>
              <a:spcAft>
                <a:spcPts val="9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Eras Demi ITC" panose="020B0805030504020804" pitchFamily="34" charset="0"/>
              </a:rPr>
              <a:t>2002 : Padma Bhushan Award – India’s Second highest Civilian Award</a:t>
            </a:r>
          </a:p>
          <a:p>
            <a:pPr>
              <a:spcBef>
                <a:spcPts val="0"/>
              </a:spcBef>
              <a:spcAft>
                <a:spcPts val="9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Eras Demi ITC" panose="020B0805030504020804" pitchFamily="34" charset="0"/>
              </a:rPr>
              <a:t>2001: Bombay Management  Association’s Lifetime Achievement Award</a:t>
            </a:r>
          </a:p>
          <a:p>
            <a:pPr>
              <a:spcBef>
                <a:spcPts val="0"/>
              </a:spcBef>
              <a:spcAft>
                <a:spcPts val="9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Eras Demi ITC" panose="020B0805030504020804" pitchFamily="34" charset="0"/>
              </a:rPr>
              <a:t>1976 : Awarded ‘Raman Magsaysay Award’ for International Understanding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329038-64D7-41EB-AB61-66F640EE9B6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499" y="112542"/>
            <a:ext cx="2867269" cy="2733714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C51E2E-BE55-4229-AF83-947C780B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78F17-F06C-4F34-BFCA-334660048B39}" type="slidenum">
              <a:rPr lang="en-IN" sz="1800" b="1">
                <a:solidFill>
                  <a:schemeClr val="tx1"/>
                </a:solidFill>
              </a:rPr>
              <a:pPr/>
              <a:t>4</a:t>
            </a:fld>
            <a:endParaRPr lang="en-IN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74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495BF9E8-654C-4BD1-B181-25F24E194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21"/>
          <a:stretch/>
        </p:blipFill>
        <p:spPr>
          <a:xfrm>
            <a:off x="559624" y="941235"/>
            <a:ext cx="11072752" cy="5904000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1A2A7B8F-A22D-4728-959C-81EB5033337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17453" y="259831"/>
            <a:ext cx="7772400" cy="57016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2800" b="0" kern="1200" dirty="0">
                <a:solidFill>
                  <a:srgbClr val="002060"/>
                </a:solidFill>
                <a:latin typeface="Eras Demi ITC" panose="020B0805030504020804" pitchFamily="34" charset="0"/>
                <a:cs typeface="+mj-cs"/>
              </a:rPr>
              <a:t>Management Team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4D95C22-D2E7-40A7-8A79-4D248A243A8D}"/>
              </a:ext>
            </a:extLst>
          </p:cNvPr>
          <p:cNvSpPr txBox="1">
            <a:spLocks/>
          </p:cNvSpPr>
          <p:nvPr/>
        </p:nvSpPr>
        <p:spPr>
          <a:xfrm>
            <a:off x="9299917" y="648011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>
              <a:defRPr b="1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178F17-F06C-4F34-BFCA-334660048B39}" type="slidenum">
              <a:rPr lang="en-IN"/>
              <a:pPr/>
              <a:t>5</a:t>
            </a:fld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AAC163C-3B8A-40ED-96EA-3FAB950E46ED}"/>
              </a:ext>
            </a:extLst>
          </p:cNvPr>
          <p:cNvGrpSpPr/>
          <p:nvPr/>
        </p:nvGrpSpPr>
        <p:grpSpPr>
          <a:xfrm>
            <a:off x="246000" y="1381811"/>
            <a:ext cx="11700000" cy="4860000"/>
            <a:chOff x="1687172" y="1194219"/>
            <a:chExt cx="8894974" cy="52962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0FCF79-2479-4721-AAD5-DD66D602712C}"/>
                </a:ext>
              </a:extLst>
            </p:cNvPr>
            <p:cNvSpPr txBox="1"/>
            <p:nvPr/>
          </p:nvSpPr>
          <p:spPr>
            <a:xfrm>
              <a:off x="2376621" y="1343498"/>
              <a:ext cx="1128563" cy="2119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57200"/>
              <a:r>
                <a:rPr lang="en-US" sz="1400" b="1" dirty="0">
                  <a:solidFill>
                    <a:srgbClr val="003F72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Infrastructure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D03D4-FDB0-4478-B1F8-1D806F56E85E}"/>
                </a:ext>
              </a:extLst>
            </p:cNvPr>
            <p:cNvSpPr txBox="1"/>
            <p:nvPr/>
          </p:nvSpPr>
          <p:spPr>
            <a:xfrm>
              <a:off x="1687173" y="1750922"/>
              <a:ext cx="2020763" cy="21517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defTabSz="457200" fontAlgn="ctr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Buildings &amp; Factories (B&amp;F)</a:t>
              </a:r>
            </a:p>
            <a:p>
              <a:pPr defTabSz="457200" fontAlgn="ctr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Transportation Infra (TI)</a:t>
              </a:r>
            </a:p>
            <a:p>
              <a:pPr defTabSz="457200" fontAlgn="ctr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Heavy Civil infra (HC)</a:t>
              </a:r>
            </a:p>
            <a:p>
              <a:pPr defTabSz="457200" fontAlgn="ctr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Water &amp; Effluent Treatment (WET)</a:t>
              </a:r>
            </a:p>
            <a:p>
              <a:pPr defTabSz="457200" fontAlgn="ctr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Power T&amp;D (PT&amp;D)</a:t>
              </a:r>
            </a:p>
            <a:p>
              <a:pPr defTabSz="457200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Metall. &amp; Mat. Handling (MMH)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64F47-AEFD-4DD4-AB74-BC5FB1744317}"/>
                </a:ext>
              </a:extLst>
            </p:cNvPr>
            <p:cNvSpPr txBox="1"/>
            <p:nvPr/>
          </p:nvSpPr>
          <p:spPr>
            <a:xfrm>
              <a:off x="4295801" y="1352431"/>
              <a:ext cx="783757" cy="2119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57200"/>
              <a:r>
                <a:rPr lang="en-US" sz="1400" b="1" dirty="0">
                  <a:solidFill>
                    <a:srgbClr val="003F72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Power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9F35E6-FC56-4367-AA72-017441BE96E5}"/>
                </a:ext>
              </a:extLst>
            </p:cNvPr>
            <p:cNvSpPr txBox="1"/>
            <p:nvPr/>
          </p:nvSpPr>
          <p:spPr>
            <a:xfrm>
              <a:off x="3834606" y="1772087"/>
              <a:ext cx="1440572" cy="13293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EPC- Coal &amp; Gas</a:t>
              </a:r>
            </a:p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Thermal Power Plant Construction</a:t>
              </a:r>
            </a:p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Electrostatic Precipitator</a:t>
              </a:r>
            </a:p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Power Equipment  Mfg.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11DC9F-433E-432E-8DFB-BBE584B816FB}"/>
                </a:ext>
              </a:extLst>
            </p:cNvPr>
            <p:cNvSpPr txBox="1"/>
            <p:nvPr/>
          </p:nvSpPr>
          <p:spPr>
            <a:xfrm>
              <a:off x="5789912" y="1250105"/>
              <a:ext cx="1085099" cy="4239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57200"/>
              <a:r>
                <a:rPr lang="en-US" sz="1400" b="1" dirty="0">
                  <a:solidFill>
                    <a:srgbClr val="003F72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Heavy Engineering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9FB63A-1FE9-4148-8F30-F78BCBE2AD43}"/>
                </a:ext>
              </a:extLst>
            </p:cNvPr>
            <p:cNvSpPr txBox="1"/>
            <p:nvPr/>
          </p:nvSpPr>
          <p:spPr>
            <a:xfrm>
              <a:off x="5367788" y="1774179"/>
              <a:ext cx="1651759" cy="10568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Process Plant Equipment</a:t>
              </a:r>
            </a:p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Nuclear Power Plant Equipment</a:t>
              </a:r>
            </a:p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Piping Centre &amp; Forgings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AE4D11-0C22-4E22-8120-90B6EEAA494C}"/>
                </a:ext>
              </a:extLst>
            </p:cNvPr>
            <p:cNvSpPr txBox="1"/>
            <p:nvPr/>
          </p:nvSpPr>
          <p:spPr>
            <a:xfrm>
              <a:off x="7626318" y="1259468"/>
              <a:ext cx="1025967" cy="4239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57200"/>
              <a:r>
                <a:rPr lang="en-US" sz="1400" b="1" dirty="0" err="1">
                  <a:solidFill>
                    <a:srgbClr val="003F72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Defence</a:t>
              </a:r>
              <a:r>
                <a:rPr lang="en-US" sz="1400" b="1" dirty="0">
                  <a:solidFill>
                    <a:srgbClr val="003F72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 </a:t>
              </a:r>
            </a:p>
            <a:p>
              <a:pPr defTabSz="457200"/>
              <a:r>
                <a:rPr lang="en-US" sz="1400" b="1" dirty="0">
                  <a:solidFill>
                    <a:srgbClr val="003F72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Engineering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03F349-B8A7-463D-A066-66B5F5DB0FC7}"/>
                </a:ext>
              </a:extLst>
            </p:cNvPr>
            <p:cNvSpPr txBox="1"/>
            <p:nvPr/>
          </p:nvSpPr>
          <p:spPr>
            <a:xfrm>
              <a:off x="7112156" y="1736813"/>
              <a:ext cx="1800571" cy="784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57200" fontAlgn="base">
                <a:lnSpc>
                  <a:spcPct val="150000"/>
                </a:lnSpc>
              </a:pPr>
              <a:r>
                <a:rPr lang="en-US" sz="1200" dirty="0" err="1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Defence</a:t>
              </a: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 </a:t>
              </a:r>
            </a:p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Aerospace</a:t>
              </a:r>
            </a:p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Shipbuilding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C2CEBF-F0D7-4D61-8795-2360453E4D7F}"/>
                </a:ext>
              </a:extLst>
            </p:cNvPr>
            <p:cNvSpPr txBox="1"/>
            <p:nvPr/>
          </p:nvSpPr>
          <p:spPr>
            <a:xfrm>
              <a:off x="9280761" y="1299361"/>
              <a:ext cx="1301385" cy="2119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57200"/>
              <a:r>
                <a:rPr lang="en-US" sz="1400" b="1" dirty="0">
                  <a:solidFill>
                    <a:srgbClr val="003F72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Hydrocarbon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6F23F5-4863-4655-88F2-4B664004759C}"/>
                </a:ext>
              </a:extLst>
            </p:cNvPr>
            <p:cNvSpPr txBox="1"/>
            <p:nvPr/>
          </p:nvSpPr>
          <p:spPr>
            <a:xfrm>
              <a:off x="8688288" y="1764134"/>
              <a:ext cx="1534572" cy="5117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Onshore</a:t>
              </a:r>
            </a:p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Offshore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28315A-CB39-4F48-8A0F-6117106E2DD6}"/>
                </a:ext>
              </a:extLst>
            </p:cNvPr>
            <p:cNvSpPr txBox="1"/>
            <p:nvPr/>
          </p:nvSpPr>
          <p:spPr>
            <a:xfrm>
              <a:off x="5848005" y="4184055"/>
              <a:ext cx="1134109" cy="4239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57200"/>
              <a:r>
                <a:rPr lang="en-US" sz="1400" b="1" dirty="0">
                  <a:solidFill>
                    <a:srgbClr val="003F72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Developmental Projects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1BA478-DE3C-4FD7-AEC7-D6D76F5E3295}"/>
                </a:ext>
              </a:extLst>
            </p:cNvPr>
            <p:cNvSpPr txBox="1"/>
            <p:nvPr/>
          </p:nvSpPr>
          <p:spPr>
            <a:xfrm>
              <a:off x="5526129" y="4644257"/>
              <a:ext cx="1396102" cy="9024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Roads / Trans. Line</a:t>
              </a:r>
            </a:p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Metros</a:t>
              </a:r>
            </a:p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Power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7D6DF-4B74-45DC-83DF-1795733E5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4606" y="4050626"/>
              <a:ext cx="1244952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F108BE-64ED-4FF3-8254-101D89E80031}"/>
                </a:ext>
              </a:extLst>
            </p:cNvPr>
            <p:cNvSpPr txBox="1"/>
            <p:nvPr/>
          </p:nvSpPr>
          <p:spPr>
            <a:xfrm>
              <a:off x="2388775" y="4245955"/>
              <a:ext cx="608875" cy="2119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57200"/>
              <a:r>
                <a:rPr lang="en-US" sz="1400" b="1" dirty="0">
                  <a:solidFill>
                    <a:srgbClr val="003F72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IT &amp; 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F3463D-8412-4DB0-8D8F-14225C0C77E8}"/>
                </a:ext>
              </a:extLst>
            </p:cNvPr>
            <p:cNvSpPr txBox="1"/>
            <p:nvPr/>
          </p:nvSpPr>
          <p:spPr>
            <a:xfrm>
              <a:off x="1804400" y="4643453"/>
              <a:ext cx="1525114" cy="10568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Information Technology </a:t>
              </a:r>
            </a:p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(LTI &amp; Mindtree)</a:t>
              </a:r>
            </a:p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Technology Services</a:t>
              </a:r>
            </a:p>
            <a:p>
              <a:pPr defTabSz="457200" fontAlgn="base">
                <a:lnSpc>
                  <a:spcPct val="150000"/>
                </a:lnSpc>
              </a:pPr>
              <a:endParaRPr lang="en-US" sz="1200" dirty="0">
                <a:solidFill>
                  <a:srgbClr val="000066"/>
                </a:solidFill>
                <a:latin typeface="Trebuchet MS" panose="020B0603020202020204" pitchFamily="34" charset="0"/>
                <a:cs typeface="Calibri BOLD" panose="020F07020304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E6DEDD-F29A-4C54-A412-61753CCCBF41}"/>
                </a:ext>
              </a:extLst>
            </p:cNvPr>
            <p:cNvSpPr txBox="1"/>
            <p:nvPr/>
          </p:nvSpPr>
          <p:spPr>
            <a:xfrm>
              <a:off x="4283199" y="4201418"/>
              <a:ext cx="1241989" cy="4239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57200"/>
              <a:r>
                <a:rPr lang="en-US" sz="1400" b="1" dirty="0">
                  <a:solidFill>
                    <a:srgbClr val="003F72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Financial </a:t>
              </a:r>
            </a:p>
            <a:p>
              <a:pPr defTabSz="457200"/>
              <a:r>
                <a:rPr lang="en-US" sz="1400" b="1" dirty="0">
                  <a:solidFill>
                    <a:srgbClr val="003F72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Services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B6041E-021A-44DD-9416-F32934514581}"/>
                </a:ext>
              </a:extLst>
            </p:cNvPr>
            <p:cNvSpPr txBox="1"/>
            <p:nvPr/>
          </p:nvSpPr>
          <p:spPr>
            <a:xfrm>
              <a:off x="3772147" y="4640680"/>
              <a:ext cx="1800571" cy="10568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Rural Lending</a:t>
              </a:r>
            </a:p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Housing Finance</a:t>
              </a:r>
            </a:p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Wholesale Finance</a:t>
              </a:r>
            </a:p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Asset Management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8D73B7-753A-4A24-BAB1-F686CA6932CD}"/>
                </a:ext>
              </a:extLst>
            </p:cNvPr>
            <p:cNvSpPr txBox="1"/>
            <p:nvPr/>
          </p:nvSpPr>
          <p:spPr>
            <a:xfrm>
              <a:off x="9298555" y="4231077"/>
              <a:ext cx="1133978" cy="2119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57200"/>
              <a:r>
                <a:rPr lang="en-US" sz="1400" b="1" dirty="0">
                  <a:solidFill>
                    <a:srgbClr val="003F72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Others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CE2DF8-0B0A-4B11-A8D7-4DA04EF9CE4D}"/>
                </a:ext>
              </a:extLst>
            </p:cNvPr>
            <p:cNvSpPr txBox="1"/>
            <p:nvPr/>
          </p:nvSpPr>
          <p:spPr>
            <a:xfrm>
              <a:off x="8796220" y="4645367"/>
              <a:ext cx="1731368" cy="16019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 defTabSz="457200" fontAlgn="base">
                <a:lnSpc>
                  <a:spcPts val="1500"/>
                </a:lnSpc>
                <a:spcAft>
                  <a:spcPts val="600"/>
                </a:spcAft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Realty</a:t>
              </a:r>
            </a:p>
            <a:p>
              <a:pPr defTabSz="457200" fontAlgn="base">
                <a:lnSpc>
                  <a:spcPts val="1500"/>
                </a:lnSpc>
                <a:spcAft>
                  <a:spcPts val="600"/>
                </a:spcAft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Industrial Products &amp; Machinery</a:t>
              </a:r>
            </a:p>
            <a:p>
              <a:pPr defTabSz="457200" fontAlgn="base">
                <a:lnSpc>
                  <a:spcPts val="1500"/>
                </a:lnSpc>
                <a:spcAft>
                  <a:spcPts val="600"/>
                </a:spcAft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Smart World &amp; Comm.(SW&amp;C)</a:t>
              </a:r>
            </a:p>
            <a:p>
              <a:pPr defTabSz="457200" fontAlgn="base">
                <a:lnSpc>
                  <a:spcPts val="1500"/>
                </a:lnSpc>
                <a:spcAft>
                  <a:spcPts val="600"/>
                </a:spcAft>
              </a:pPr>
              <a:endParaRPr lang="en-US" sz="1200" dirty="0">
                <a:solidFill>
                  <a:srgbClr val="000066"/>
                </a:solidFill>
                <a:latin typeface="Trebuchet MS" panose="020B0603020202020204" pitchFamily="34" charset="0"/>
                <a:cs typeface="Calibri BOLD" panose="020F07020304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8A7318-3D0F-425D-83D7-887FCF6EBD78}"/>
                </a:ext>
              </a:extLst>
            </p:cNvPr>
            <p:cNvSpPr txBox="1"/>
            <p:nvPr/>
          </p:nvSpPr>
          <p:spPr>
            <a:xfrm>
              <a:off x="7517147" y="4225735"/>
              <a:ext cx="1025967" cy="2347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57200"/>
              <a:r>
                <a:rPr lang="en-US" sz="1400" b="1" dirty="0">
                  <a:solidFill>
                    <a:srgbClr val="003F72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New Initiatives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85AC51-EFCB-484B-A306-F2E9972AA819}"/>
                </a:ext>
              </a:extLst>
            </p:cNvPr>
            <p:cNvSpPr txBox="1"/>
            <p:nvPr/>
          </p:nvSpPr>
          <p:spPr>
            <a:xfrm>
              <a:off x="7143233" y="4618378"/>
              <a:ext cx="1440572" cy="1170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L&amp;T </a:t>
              </a:r>
              <a:r>
                <a:rPr lang="en-US" sz="1200" dirty="0" err="1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NxT</a:t>
              </a:r>
              <a:endParaRPr lang="en-US" sz="1200" dirty="0">
                <a:solidFill>
                  <a:srgbClr val="000066"/>
                </a:solidFill>
                <a:latin typeface="Trebuchet MS" panose="020B0603020202020204" pitchFamily="34" charset="0"/>
                <a:cs typeface="Calibri BOLD" panose="020F0702030404030204" pitchFamily="34" charset="0"/>
              </a:endParaRPr>
            </a:p>
            <a:p>
              <a:pPr defTabSz="457200" fontAlgn="base">
                <a:lnSpc>
                  <a:spcPct val="150000"/>
                </a:lnSpc>
              </a:pPr>
              <a:r>
                <a:rPr lang="en-US" sz="1200" dirty="0" err="1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SuFin</a:t>
              </a:r>
              <a:endParaRPr lang="en-US" sz="1200" dirty="0">
                <a:solidFill>
                  <a:srgbClr val="000066"/>
                </a:solidFill>
                <a:latin typeface="Trebuchet MS" panose="020B0603020202020204" pitchFamily="34" charset="0"/>
                <a:cs typeface="Calibri BOLD" panose="020F0702030404030204" pitchFamily="34" charset="0"/>
              </a:endParaRPr>
            </a:p>
            <a:p>
              <a:pPr defTabSz="457200" fontAlgn="base">
                <a:lnSpc>
                  <a:spcPct val="150000"/>
                </a:lnSpc>
              </a:pPr>
              <a:r>
                <a:rPr lang="en-US" sz="1200" dirty="0" err="1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Edutech</a:t>
              </a:r>
              <a:endParaRPr lang="en-US" sz="1200" dirty="0">
                <a:solidFill>
                  <a:srgbClr val="000066"/>
                </a:solidFill>
                <a:latin typeface="Trebuchet MS" panose="020B0603020202020204" pitchFamily="34" charset="0"/>
                <a:cs typeface="Calibri BOLD" panose="020F0702030404030204" pitchFamily="34" charset="0"/>
              </a:endParaRPr>
            </a:p>
            <a:p>
              <a:pPr defTabSz="457200" fontAlgn="base">
                <a:lnSpc>
                  <a:spcPct val="150000"/>
                </a:lnSpc>
              </a:pPr>
              <a:r>
                <a:rPr lang="en-US" sz="1200" dirty="0">
                  <a:solidFill>
                    <a:srgbClr val="000066"/>
                  </a:solidFill>
                  <a:latin typeface="Trebuchet MS" panose="020B0603020202020204" pitchFamily="34" charset="0"/>
                  <a:cs typeface="Calibri BOLD" panose="020F0702030404030204" pitchFamily="34" charset="0"/>
                </a:rPr>
                <a:t>L&amp;T Innovation Fund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F538FB-84B5-4ED8-8781-08EC840C54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7172" y="4063824"/>
              <a:ext cx="1785132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7847720-9F6C-4F7C-9C17-B7527C83D0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2748" y="4050626"/>
              <a:ext cx="1440572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C677620-358D-4C6E-B533-F494F12245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5703" y="4050626"/>
              <a:ext cx="1336502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E028373-0A7D-4EE7-8763-EC0EAD84F4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3881" y="4050626"/>
              <a:ext cx="1656594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4EFAE92-1D3D-4D98-8280-5CB11227EA31}"/>
                </a:ext>
              </a:extLst>
            </p:cNvPr>
            <p:cNvGrpSpPr/>
            <p:nvPr/>
          </p:nvGrpSpPr>
          <p:grpSpPr>
            <a:xfrm>
              <a:off x="3655596" y="1445988"/>
              <a:ext cx="4960685" cy="2434901"/>
              <a:chOff x="2175468" y="896913"/>
              <a:chExt cx="4960685" cy="4782844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7A91C7C-148B-40DF-96DB-295CA35D9A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5468" y="896913"/>
                <a:ext cx="0" cy="4782844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E8205F0-995F-488D-8154-C7B107139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9644" y="896913"/>
                <a:ext cx="0" cy="4782844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52AC2CE-D04C-4C60-8618-CCADBD2A86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1977" y="896913"/>
                <a:ext cx="0" cy="4782844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B315ED7-3375-4AB1-8CD3-BE5089E178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6153" y="896913"/>
                <a:ext cx="0" cy="4782844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9AF92CE-2D4D-4187-B780-7DC8ECA23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29" y="6490513"/>
              <a:ext cx="1324229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07EED8B-6F5B-492E-ADE3-9333168AC3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7173" y="6470954"/>
              <a:ext cx="1818010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8A7F98-421C-4262-9EB9-5C5514556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7788" y="6473813"/>
              <a:ext cx="1554445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7375949-3BC8-4ACA-9254-18934DAB0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6129" y="6490507"/>
              <a:ext cx="1329033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9261C0F-AB95-406A-BF34-90DEE2E69E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3881" y="6459967"/>
              <a:ext cx="1656595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933FDC3-3AD1-48FD-9661-2A130AAAC92F}"/>
                </a:ext>
              </a:extLst>
            </p:cNvPr>
            <p:cNvGrpSpPr/>
            <p:nvPr/>
          </p:nvGrpSpPr>
          <p:grpSpPr>
            <a:xfrm>
              <a:off x="3647728" y="4185084"/>
              <a:ext cx="4968552" cy="2154523"/>
              <a:chOff x="2123728" y="1808816"/>
              <a:chExt cx="4968552" cy="4558114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E1247E9-8B0E-4269-8C19-E4AD03901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728" y="1808816"/>
                <a:ext cx="0" cy="4481942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5A16058-6899-4437-93FB-DC9D905858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904" y="1808821"/>
                <a:ext cx="0" cy="4481942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96BE375-F920-41B6-9AC9-27421DCC77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8104" y="1884988"/>
                <a:ext cx="0" cy="4481942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C9AEDAD-5B72-4DAD-B818-06D2CD5D8E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2280" y="1808821"/>
                <a:ext cx="0" cy="4481942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5AD296DB-ECAA-4A53-A807-15BAF542D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20153" y="1211326"/>
              <a:ext cx="403986" cy="395391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89E0696D-7606-4FBA-9BEC-F8FECBABE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2372" y="4154382"/>
              <a:ext cx="371073" cy="371073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61D1EFCA-CEB8-405C-A0D4-BC60B9385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91535" y="4186492"/>
              <a:ext cx="436548" cy="299347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59C7BDA0-A692-43AA-A520-6FA8E30E9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48017" y="1230340"/>
              <a:ext cx="334892" cy="375485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731A073F-49A1-45C5-9B23-FC221E91F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16750" y="1220777"/>
              <a:ext cx="481221" cy="438760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FFEC34C5-990D-417E-9E63-98331F206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80438" y="4183240"/>
              <a:ext cx="369331" cy="369331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34CDE35D-89BD-4DCB-8C50-F38DCD5EE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83533" y="1259730"/>
              <a:ext cx="432555" cy="333067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18D854CE-BE4A-46B5-A3D1-94C3CBCAE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123618" y="1194219"/>
              <a:ext cx="448546" cy="397767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FFA5D402-B526-4CF8-8382-B86109F05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03282" y="4174847"/>
              <a:ext cx="396340" cy="355339"/>
            </a:xfrm>
            <a:prstGeom prst="rect">
              <a:avLst/>
            </a:prstGeom>
          </p:spPr>
        </p:pic>
      </p:grpSp>
      <p:sp>
        <p:nvSpPr>
          <p:cNvPr id="56" name="Title 3">
            <a:extLst>
              <a:ext uri="{FF2B5EF4-FFF2-40B4-BE49-F238E27FC236}">
                <a16:creationId xmlns:a16="http://schemas.microsoft.com/office/drawing/2014/main" id="{AC20613A-A78C-4FF2-AADC-F00046F4B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30" y="464009"/>
            <a:ext cx="7273264" cy="42234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2800" b="0" kern="1200" dirty="0">
                <a:solidFill>
                  <a:srgbClr val="002060"/>
                </a:solidFill>
                <a:latin typeface="Eras Demi ITC" panose="020B0805030504020804" pitchFamily="34" charset="0"/>
                <a:cs typeface="+mj-cs"/>
              </a:rPr>
              <a:t>Segment Composition</a:t>
            </a:r>
            <a:endParaRPr lang="en-IN" sz="2800" b="0" kern="1200" dirty="0">
              <a:solidFill>
                <a:srgbClr val="002060"/>
              </a:solidFill>
              <a:latin typeface="Eras Demi ITC" panose="020B0805030504020804" pitchFamily="34" charset="0"/>
              <a:cs typeface="+mj-cs"/>
            </a:endParaRPr>
          </a:p>
        </p:txBody>
      </p:sp>
      <p:sp>
        <p:nvSpPr>
          <p:cNvPr id="59" name="Slide Number Placeholder 8">
            <a:extLst>
              <a:ext uri="{FF2B5EF4-FFF2-40B4-BE49-F238E27FC236}">
                <a16:creationId xmlns:a16="http://schemas.microsoft.com/office/drawing/2014/main" id="{AC41582D-BCC7-4E36-9925-8E603300BA81}"/>
              </a:ext>
            </a:extLst>
          </p:cNvPr>
          <p:cNvSpPr txBox="1">
            <a:spLocks/>
          </p:cNvSpPr>
          <p:nvPr/>
        </p:nvSpPr>
        <p:spPr>
          <a:xfrm>
            <a:off x="9360199" y="639132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178F17-F06C-4F34-BFCA-334660048B39}" type="slidenum">
              <a:rPr lang="en-IN" b="1" smtClean="0"/>
              <a:pPr algn="r"/>
              <a:t>6</a:t>
            </a:fld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9B95B-A9E0-476D-B3BC-3E985A246AB2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4810" y="4112217"/>
            <a:ext cx="395392" cy="395392"/>
          </a:xfrm>
          <a:prstGeom prst="rect">
            <a:avLst/>
          </a:prstGeom>
          <a:noFill/>
          <a:ln w="21771" cap="flat">
            <a:solidFill>
              <a:srgbClr val="F8C300"/>
            </a:solidFill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571643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F5DFE-12B9-4D69-8B30-AC036499C8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" t="12189" r="891" b="1657"/>
          <a:stretch/>
        </p:blipFill>
        <p:spPr>
          <a:xfrm>
            <a:off x="876000" y="818586"/>
            <a:ext cx="10440000" cy="59804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2C0941C-BFE6-47E2-AB21-47C77360FDA1}"/>
              </a:ext>
            </a:extLst>
          </p:cNvPr>
          <p:cNvSpPr txBox="1">
            <a:spLocks/>
          </p:cNvSpPr>
          <p:nvPr/>
        </p:nvSpPr>
        <p:spPr>
          <a:xfrm>
            <a:off x="502530" y="295193"/>
            <a:ext cx="7273264" cy="422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Eras Demi ITC" panose="020B08050305040208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Builders of the Nation</a:t>
            </a:r>
            <a:endParaRPr lang="en-IN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AB1BBF1-D5FF-450B-92CD-8C54A04D398C}"/>
              </a:ext>
            </a:extLst>
          </p:cNvPr>
          <p:cNvSpPr txBox="1">
            <a:spLocks/>
          </p:cNvSpPr>
          <p:nvPr/>
        </p:nvSpPr>
        <p:spPr>
          <a:xfrm>
            <a:off x="9133114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178F17-F06C-4F34-BFCA-334660048B39}" type="slidenum">
              <a:rPr lang="en-IN" b="1" smtClean="0"/>
              <a:pPr algn="r"/>
              <a:t>7</a:t>
            </a:fld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98279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5105F5-401C-400B-92FD-D11B3587E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5" t="12413" r="1265" b="1288"/>
          <a:stretch/>
        </p:blipFill>
        <p:spPr>
          <a:xfrm>
            <a:off x="868800" y="820828"/>
            <a:ext cx="10454400" cy="5976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F87FD6F-341C-45CF-9E3D-3B8F604CC29B}"/>
              </a:ext>
            </a:extLst>
          </p:cNvPr>
          <p:cNvSpPr txBox="1">
            <a:spLocks/>
          </p:cNvSpPr>
          <p:nvPr/>
        </p:nvSpPr>
        <p:spPr>
          <a:xfrm>
            <a:off x="502530" y="295193"/>
            <a:ext cx="9457396" cy="422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Eras Demi ITC" panose="020B08050305040208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International Footprint – Marque Projects</a:t>
            </a:r>
            <a:endParaRPr lang="en-IN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B2B1738B-530D-41DB-867E-7C6ECD1CA5E7}"/>
              </a:ext>
            </a:extLst>
          </p:cNvPr>
          <p:cNvSpPr txBox="1">
            <a:spLocks/>
          </p:cNvSpPr>
          <p:nvPr/>
        </p:nvSpPr>
        <p:spPr>
          <a:xfrm>
            <a:off x="9133113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178F17-F06C-4F34-BFCA-334660048B39}" type="slidenum">
              <a:rPr lang="en-IN" b="1" smtClean="0"/>
              <a:pPr algn="r"/>
              <a:t>8</a:t>
            </a:fld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89400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6">
            <a:extLst>
              <a:ext uri="{FF2B5EF4-FFF2-40B4-BE49-F238E27FC236}">
                <a16:creationId xmlns:a16="http://schemas.microsoft.com/office/drawing/2014/main" id="{9031BCE9-FC59-44C2-94C5-40A257025101}"/>
              </a:ext>
            </a:extLst>
          </p:cNvPr>
          <p:cNvSpPr/>
          <p:nvPr/>
        </p:nvSpPr>
        <p:spPr>
          <a:xfrm>
            <a:off x="11723" y="0"/>
            <a:ext cx="12180277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AAEC755-1471-49A6-B34A-FE605AF6628C}"/>
              </a:ext>
            </a:extLst>
          </p:cNvPr>
          <p:cNvSpPr txBox="1">
            <a:spLocks/>
          </p:cNvSpPr>
          <p:nvPr/>
        </p:nvSpPr>
        <p:spPr>
          <a:xfrm>
            <a:off x="233364" y="488948"/>
            <a:ext cx="6336247" cy="56474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>
              <a:spcBef>
                <a:spcPts val="84"/>
              </a:spcBef>
            </a:pPr>
            <a:r>
              <a:rPr lang="en-IN" sz="4000" spc="-13" dirty="0">
                <a:solidFill>
                  <a:srgbClr val="FFFFFF"/>
                </a:solidFill>
                <a:latin typeface="Eras Demi ITC" panose="020B0805030504020804" pitchFamily="34" charset="0"/>
              </a:rPr>
              <a:t>Corporate</a:t>
            </a:r>
            <a:r>
              <a:rPr lang="en-IN" sz="4000" spc="-44" dirty="0">
                <a:solidFill>
                  <a:srgbClr val="FFFFFF"/>
                </a:solidFill>
                <a:latin typeface="Eras Demi ITC" panose="020B0805030504020804" pitchFamily="34" charset="0"/>
              </a:rPr>
              <a:t> </a:t>
            </a:r>
            <a:r>
              <a:rPr lang="en-IN" sz="4000" spc="-4" dirty="0">
                <a:solidFill>
                  <a:srgbClr val="FFFFFF"/>
                </a:solidFill>
                <a:latin typeface="Eras Demi ITC" panose="020B0805030504020804" pitchFamily="34" charset="0"/>
              </a:rPr>
              <a:t>Governance</a:t>
            </a:r>
            <a:endParaRPr lang="en-IN" sz="4000" dirty="0">
              <a:latin typeface="Eras Demi ITC" panose="020B0805030504020804" pitchFamily="34" charset="0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2289C2D-C11C-43AF-AF69-0DF2B65B6108}"/>
              </a:ext>
            </a:extLst>
          </p:cNvPr>
          <p:cNvSpPr txBox="1"/>
          <p:nvPr/>
        </p:nvSpPr>
        <p:spPr>
          <a:xfrm>
            <a:off x="1021666" y="1422825"/>
            <a:ext cx="4475847" cy="1857409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81879" algn="ctr" defTabSz="806867">
              <a:spcBef>
                <a:spcPts val="84"/>
              </a:spcBef>
            </a:pPr>
            <a:r>
              <a:rPr sz="2400" spc="-88" dirty="0">
                <a:solidFill>
                  <a:srgbClr val="FFFFFF"/>
                </a:solidFill>
                <a:latin typeface="Eras Demi ITC" panose="020B0805030504020804" pitchFamily="34" charset="0"/>
                <a:cs typeface="DejaVu Sans"/>
              </a:rPr>
              <a:t>L&amp;T’s </a:t>
            </a:r>
            <a:r>
              <a:rPr sz="2400" spc="-84" dirty="0">
                <a:solidFill>
                  <a:srgbClr val="FFFFFF"/>
                </a:solidFill>
                <a:latin typeface="Eras Demi ITC" panose="020B0805030504020804" pitchFamily="34" charset="0"/>
                <a:cs typeface="DejaVu Sans"/>
              </a:rPr>
              <a:t>essential </a:t>
            </a:r>
            <a:r>
              <a:rPr sz="2400" spc="-79" dirty="0">
                <a:solidFill>
                  <a:srgbClr val="FFFFFF"/>
                </a:solidFill>
                <a:latin typeface="Eras Demi ITC" panose="020B0805030504020804" pitchFamily="34" charset="0"/>
                <a:cs typeface="DejaVu Sans"/>
              </a:rPr>
              <a:t>character</a:t>
            </a:r>
            <a:r>
              <a:rPr lang="en-US" sz="2400" spc="-79" dirty="0">
                <a:solidFill>
                  <a:srgbClr val="FFFFFF"/>
                </a:solidFill>
                <a:latin typeface="Eras Demi ITC" panose="020B0805030504020804" pitchFamily="34" charset="0"/>
                <a:cs typeface="DejaVu Sans"/>
              </a:rPr>
              <a:t> </a:t>
            </a:r>
            <a:r>
              <a:rPr sz="2400" spc="-101" dirty="0">
                <a:solidFill>
                  <a:srgbClr val="FFFFFF"/>
                </a:solidFill>
                <a:latin typeface="Eras Demi ITC" panose="020B0805030504020804" pitchFamily="34" charset="0"/>
                <a:cs typeface="DejaVu Sans"/>
              </a:rPr>
              <a:t>revolves </a:t>
            </a:r>
            <a:r>
              <a:rPr sz="2400" spc="-106" dirty="0">
                <a:solidFill>
                  <a:srgbClr val="FFFFFF"/>
                </a:solidFill>
                <a:latin typeface="Eras Demi ITC" panose="020B0805030504020804" pitchFamily="34" charset="0"/>
                <a:cs typeface="DejaVu Sans"/>
              </a:rPr>
              <a:t>around values </a:t>
            </a:r>
            <a:r>
              <a:rPr sz="2400" spc="-124" dirty="0">
                <a:solidFill>
                  <a:srgbClr val="FFFFFF"/>
                </a:solidFill>
                <a:latin typeface="Eras Demi ITC" panose="020B0805030504020804" pitchFamily="34" charset="0"/>
                <a:cs typeface="DejaVu Sans"/>
              </a:rPr>
              <a:t>based  on </a:t>
            </a:r>
            <a:r>
              <a:rPr sz="2400" spc="-97" dirty="0">
                <a:solidFill>
                  <a:srgbClr val="FFFFFF"/>
                </a:solidFill>
                <a:latin typeface="Eras Demi ITC" panose="020B0805030504020804" pitchFamily="34" charset="0"/>
                <a:cs typeface="DejaVu Sans"/>
              </a:rPr>
              <a:t>transparency,</a:t>
            </a:r>
            <a:r>
              <a:rPr sz="2400" spc="53" dirty="0">
                <a:solidFill>
                  <a:srgbClr val="FFFFFF"/>
                </a:solidFill>
                <a:latin typeface="Eras Demi ITC" panose="020B0805030504020804" pitchFamily="34" charset="0"/>
                <a:cs typeface="DejaVu Sans"/>
              </a:rPr>
              <a:t> </a:t>
            </a:r>
            <a:r>
              <a:rPr sz="2400" spc="-66" dirty="0">
                <a:solidFill>
                  <a:srgbClr val="FFFFFF"/>
                </a:solidFill>
                <a:latin typeface="Eras Demi ITC" panose="020B0805030504020804" pitchFamily="34" charset="0"/>
                <a:cs typeface="DejaVu Sans"/>
              </a:rPr>
              <a:t>integrity,</a:t>
            </a:r>
            <a:r>
              <a:rPr lang="en-US" sz="2400" spc="-66" dirty="0">
                <a:solidFill>
                  <a:srgbClr val="FFFFFF"/>
                </a:solidFill>
                <a:latin typeface="Eras Demi ITC" panose="020B0805030504020804" pitchFamily="34" charset="0"/>
                <a:cs typeface="DejaVu Sans"/>
              </a:rPr>
              <a:t> </a:t>
            </a:r>
            <a:r>
              <a:rPr sz="2400" spc="-93" dirty="0">
                <a:solidFill>
                  <a:srgbClr val="FFFFFF"/>
                </a:solidFill>
                <a:latin typeface="Eras Demi ITC" panose="020B0805030504020804" pitchFamily="34" charset="0"/>
                <a:cs typeface="DejaVu Sans"/>
              </a:rPr>
              <a:t>professionalism </a:t>
            </a:r>
            <a:r>
              <a:rPr sz="2400" spc="-124" dirty="0">
                <a:solidFill>
                  <a:srgbClr val="FFFFFF"/>
                </a:solidFill>
                <a:latin typeface="Eras Demi ITC" panose="020B0805030504020804" pitchFamily="34" charset="0"/>
                <a:cs typeface="DejaVu Sans"/>
              </a:rPr>
              <a:t>and</a:t>
            </a:r>
            <a:r>
              <a:rPr sz="2400" spc="66" dirty="0">
                <a:solidFill>
                  <a:srgbClr val="FFFFFF"/>
                </a:solidFill>
                <a:latin typeface="Eras Demi ITC" panose="020B0805030504020804" pitchFamily="34" charset="0"/>
                <a:cs typeface="DejaVu Sans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Eras Demi ITC" panose="020B0805030504020804" pitchFamily="34" charset="0"/>
                <a:cs typeface="DejaVu Sans"/>
              </a:rPr>
              <a:t>accountability.</a:t>
            </a:r>
            <a:endParaRPr sz="2400" dirty="0">
              <a:solidFill>
                <a:prstClr val="black"/>
              </a:solidFill>
              <a:latin typeface="Eras Demi ITC" panose="020B0805030504020804" pitchFamily="34" charset="0"/>
              <a:cs typeface="DejaVu San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29AF019-EE3E-4C2D-B18D-126549C04E84}"/>
              </a:ext>
            </a:extLst>
          </p:cNvPr>
          <p:cNvGrpSpPr/>
          <p:nvPr/>
        </p:nvGrpSpPr>
        <p:grpSpPr>
          <a:xfrm>
            <a:off x="5500971" y="1245562"/>
            <a:ext cx="5393026" cy="4689987"/>
            <a:chOff x="5554159" y="2057400"/>
            <a:chExt cx="4169856" cy="3326802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DA2D7E1-BD73-4A49-B17F-4EA6476376D7}"/>
                </a:ext>
              </a:extLst>
            </p:cNvPr>
            <p:cNvSpPr/>
            <p:nvPr/>
          </p:nvSpPr>
          <p:spPr>
            <a:xfrm>
              <a:off x="5919843" y="2057400"/>
              <a:ext cx="3804172" cy="33268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80686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7E1778FA-6F26-450C-B097-C13FD998F7ED}"/>
                </a:ext>
              </a:extLst>
            </p:cNvPr>
            <p:cNvSpPr txBox="1"/>
            <p:nvPr/>
          </p:nvSpPr>
          <p:spPr>
            <a:xfrm>
              <a:off x="7505485" y="2749509"/>
              <a:ext cx="704290" cy="270410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681" algn="ctr" defTabSz="806867">
                <a:spcBef>
                  <a:spcPts val="93"/>
                </a:spcBef>
              </a:pPr>
              <a:r>
                <a:rPr sz="1200" b="1" dirty="0">
                  <a:solidFill>
                    <a:srgbClr val="003F72"/>
                  </a:solidFill>
                  <a:latin typeface="Trebuchet MS"/>
                  <a:cs typeface="Trebuchet MS"/>
                </a:rPr>
                <a:t>Board</a:t>
              </a:r>
              <a:endParaRPr sz="1200">
                <a:solidFill>
                  <a:prstClr val="black"/>
                </a:solidFill>
                <a:latin typeface="Trebuchet MS"/>
                <a:cs typeface="Trebuchet MS"/>
              </a:endParaRPr>
            </a:p>
            <a:p>
              <a:pPr algn="ctr" defTabSz="806867"/>
              <a:r>
                <a:rPr sz="1200" b="1" dirty="0">
                  <a:solidFill>
                    <a:srgbClr val="003F72"/>
                  </a:solidFill>
                  <a:latin typeface="Trebuchet MS"/>
                  <a:cs typeface="Trebuchet MS"/>
                </a:rPr>
                <a:t>of</a:t>
              </a:r>
              <a:r>
                <a:rPr sz="1200" b="1" spc="-40" dirty="0">
                  <a:solidFill>
                    <a:srgbClr val="003F72"/>
                  </a:solidFill>
                  <a:latin typeface="Trebuchet MS"/>
                  <a:cs typeface="Trebuchet MS"/>
                </a:rPr>
                <a:t> </a:t>
              </a:r>
              <a:r>
                <a:rPr sz="1200" b="1" spc="-4" dirty="0">
                  <a:solidFill>
                    <a:srgbClr val="003F72"/>
                  </a:solidFill>
                  <a:latin typeface="Trebuchet MS"/>
                  <a:cs typeface="Trebuchet MS"/>
                </a:rPr>
                <a:t>Directors</a:t>
              </a:r>
              <a:endParaRPr sz="1200">
                <a:solidFill>
                  <a:prstClr val="black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DB0203D4-F3BB-4344-8D2F-AB431361D2A5}"/>
                </a:ext>
              </a:extLst>
            </p:cNvPr>
            <p:cNvSpPr txBox="1"/>
            <p:nvPr/>
          </p:nvSpPr>
          <p:spPr>
            <a:xfrm>
              <a:off x="7226739" y="3552256"/>
              <a:ext cx="1261782" cy="270410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423604" marR="4483" indent="-412959" defTabSz="806867">
                <a:spcBef>
                  <a:spcPts val="93"/>
                </a:spcBef>
              </a:pPr>
              <a:r>
                <a:rPr sz="1200" b="1" spc="-4" dirty="0">
                  <a:solidFill>
                    <a:srgbClr val="FFFFFF"/>
                  </a:solidFill>
                  <a:latin typeface="Trebuchet MS"/>
                  <a:cs typeface="Trebuchet MS"/>
                </a:rPr>
                <a:t>Executive Committee  (ECom)</a:t>
              </a:r>
              <a:endParaRPr sz="1200" dirty="0">
                <a:solidFill>
                  <a:prstClr val="black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D01190A8-2FDF-40C4-AFDC-49B3D5D881D4}"/>
                </a:ext>
              </a:extLst>
            </p:cNvPr>
            <p:cNvSpPr txBox="1"/>
            <p:nvPr/>
          </p:nvSpPr>
          <p:spPr>
            <a:xfrm>
              <a:off x="7104316" y="4224539"/>
              <a:ext cx="1506630" cy="925366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433130" marR="132236" indent="-363090" defTabSz="806867">
                <a:spcBef>
                  <a:spcPts val="93"/>
                </a:spcBef>
              </a:pPr>
              <a:r>
                <a:rPr sz="1200" b="1" spc="-4" dirty="0">
                  <a:solidFill>
                    <a:srgbClr val="FFFFFF"/>
                  </a:solidFill>
                  <a:latin typeface="Trebuchet MS"/>
                  <a:cs typeface="Trebuchet MS"/>
                </a:rPr>
                <a:t>Independent Company  </a:t>
              </a:r>
              <a:r>
                <a:rPr sz="1200" b="1" dirty="0">
                  <a:solidFill>
                    <a:srgbClr val="FFFFFF"/>
                  </a:solidFill>
                  <a:latin typeface="Trebuchet MS"/>
                  <a:cs typeface="Trebuchet MS"/>
                </a:rPr>
                <a:t>(IC)</a:t>
              </a:r>
              <a:r>
                <a:rPr sz="1200" b="1" spc="-26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200" b="1" dirty="0">
                  <a:solidFill>
                    <a:srgbClr val="FFFFFF"/>
                  </a:solidFill>
                  <a:latin typeface="Trebuchet MS"/>
                  <a:cs typeface="Trebuchet MS"/>
                </a:rPr>
                <a:t>Board</a:t>
              </a:r>
              <a:endParaRPr sz="1200" dirty="0">
                <a:solidFill>
                  <a:prstClr val="black"/>
                </a:solidFill>
                <a:latin typeface="Trebuchet MS"/>
                <a:cs typeface="Trebuchet MS"/>
              </a:endParaRPr>
            </a:p>
            <a:p>
              <a:pPr defTabSz="806867"/>
              <a:endParaRPr dirty="0">
                <a:solidFill>
                  <a:prstClr val="black"/>
                </a:solidFill>
                <a:latin typeface="Trebuchet MS"/>
                <a:cs typeface="Trebuchet MS"/>
              </a:endParaRPr>
            </a:p>
            <a:p>
              <a:pPr defTabSz="806867">
                <a:spcBef>
                  <a:spcPts val="35"/>
                </a:spcBef>
              </a:pPr>
              <a:endParaRPr dirty="0">
                <a:solidFill>
                  <a:prstClr val="black"/>
                </a:solidFill>
                <a:latin typeface="Trebuchet MS"/>
                <a:cs typeface="Trebuchet MS"/>
              </a:endParaRPr>
            </a:p>
            <a:p>
              <a:pPr marL="11206" marR="4483" indent="29137" defTabSz="806867"/>
              <a:r>
                <a:rPr sz="1200" b="1" spc="-4" dirty="0">
                  <a:solidFill>
                    <a:srgbClr val="FFFFFF"/>
                  </a:solidFill>
                  <a:latin typeface="Trebuchet MS"/>
                  <a:cs typeface="Trebuchet MS"/>
                </a:rPr>
                <a:t>Strategic Business Group  </a:t>
              </a:r>
              <a:r>
                <a:rPr sz="1200" b="1" dirty="0">
                  <a:solidFill>
                    <a:srgbClr val="FFFFFF"/>
                  </a:solidFill>
                  <a:latin typeface="Trebuchet MS"/>
                  <a:cs typeface="Trebuchet MS"/>
                </a:rPr>
                <a:t>(SBG) / Business </a:t>
              </a:r>
              <a:r>
                <a:rPr sz="1200" b="1" spc="-4" dirty="0">
                  <a:solidFill>
                    <a:srgbClr val="FFFFFF"/>
                  </a:solidFill>
                  <a:latin typeface="Trebuchet MS"/>
                  <a:cs typeface="Trebuchet MS"/>
                </a:rPr>
                <a:t>Unit</a:t>
              </a:r>
              <a:r>
                <a:rPr sz="1200" b="1" spc="-88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200" b="1" dirty="0">
                  <a:solidFill>
                    <a:srgbClr val="FFFFFF"/>
                  </a:solidFill>
                  <a:latin typeface="Trebuchet MS"/>
                  <a:cs typeface="Trebuchet MS"/>
                </a:rPr>
                <a:t>(BU)</a:t>
              </a:r>
              <a:endParaRPr sz="1200" dirty="0">
                <a:solidFill>
                  <a:prstClr val="black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E3489E5F-651F-4468-995A-FAA0034E259E}"/>
                </a:ext>
              </a:extLst>
            </p:cNvPr>
            <p:cNvSpPr txBox="1"/>
            <p:nvPr/>
          </p:nvSpPr>
          <p:spPr>
            <a:xfrm>
              <a:off x="5554159" y="3527880"/>
              <a:ext cx="920145" cy="532393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 marR="4483" algn="ctr" defTabSz="806867">
                <a:spcBef>
                  <a:spcPts val="93"/>
                </a:spcBef>
              </a:pPr>
              <a:r>
                <a:rPr sz="1600" b="1" spc="-4" dirty="0">
                  <a:solidFill>
                    <a:srgbClr val="FFFFFF"/>
                  </a:solidFill>
                  <a:latin typeface="Trebuchet MS"/>
                  <a:cs typeface="Trebuchet MS"/>
                </a:rPr>
                <a:t>Four-tier  G</a:t>
              </a:r>
              <a:r>
                <a:rPr sz="1600" b="1" dirty="0">
                  <a:solidFill>
                    <a:srgbClr val="FFFFFF"/>
                  </a:solidFill>
                  <a:latin typeface="Trebuchet MS"/>
                  <a:cs typeface="Trebuchet MS"/>
                </a:rPr>
                <a:t>ov</a:t>
              </a:r>
              <a:r>
                <a:rPr sz="1600" b="1" spc="4" dirty="0">
                  <a:solidFill>
                    <a:srgbClr val="FFFFFF"/>
                  </a:solidFill>
                  <a:latin typeface="Trebuchet MS"/>
                  <a:cs typeface="Trebuchet MS"/>
                </a:rPr>
                <a:t>e</a:t>
              </a:r>
              <a:r>
                <a:rPr sz="1600" b="1" spc="-9" dirty="0">
                  <a:solidFill>
                    <a:srgbClr val="FFFFFF"/>
                  </a:solidFill>
                  <a:latin typeface="Trebuchet MS"/>
                  <a:cs typeface="Trebuchet MS"/>
                </a:rPr>
                <a:t>r</a:t>
              </a:r>
              <a:r>
                <a:rPr sz="1600" b="1" spc="-4" dirty="0">
                  <a:solidFill>
                    <a:srgbClr val="FFFFFF"/>
                  </a:solidFill>
                  <a:latin typeface="Trebuchet MS"/>
                  <a:cs typeface="Trebuchet MS"/>
                </a:rPr>
                <a:t>nanc</a:t>
              </a:r>
              <a:r>
                <a:rPr sz="1600" b="1" dirty="0">
                  <a:solidFill>
                    <a:srgbClr val="FFFFFF"/>
                  </a:solidFill>
                  <a:latin typeface="Trebuchet MS"/>
                  <a:cs typeface="Trebuchet MS"/>
                </a:rPr>
                <a:t>e  </a:t>
              </a:r>
              <a:r>
                <a:rPr sz="1600" b="1" spc="-4" dirty="0">
                  <a:solidFill>
                    <a:srgbClr val="FFFFFF"/>
                  </a:solidFill>
                  <a:latin typeface="Trebuchet MS"/>
                  <a:cs typeface="Trebuchet MS"/>
                </a:rPr>
                <a:t>Structure</a:t>
              </a:r>
              <a:endParaRPr sz="1600" dirty="0">
                <a:solidFill>
                  <a:prstClr val="black"/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60368808-6E4E-404C-B993-6D3F5A818EE7}"/>
              </a:ext>
            </a:extLst>
          </p:cNvPr>
          <p:cNvSpPr/>
          <p:nvPr/>
        </p:nvSpPr>
        <p:spPr>
          <a:xfrm>
            <a:off x="5161429" y="2163642"/>
            <a:ext cx="2386853" cy="2960033"/>
          </a:xfrm>
          <a:custGeom>
            <a:avLst/>
            <a:gdLst/>
            <a:ahLst/>
            <a:cxnLst/>
            <a:rect l="l" t="t" r="r" b="b"/>
            <a:pathLst>
              <a:path w="2705100" h="3354704">
                <a:moveTo>
                  <a:pt x="760476" y="3337560"/>
                </a:moveTo>
                <a:lnTo>
                  <a:pt x="21894" y="3337560"/>
                </a:lnTo>
                <a:lnTo>
                  <a:pt x="746760" y="2086343"/>
                </a:lnTo>
                <a:lnTo>
                  <a:pt x="736092" y="2080247"/>
                </a:lnTo>
                <a:lnTo>
                  <a:pt x="0" y="3346691"/>
                </a:lnTo>
                <a:lnTo>
                  <a:pt x="12192" y="3354311"/>
                </a:lnTo>
                <a:lnTo>
                  <a:pt x="14820" y="3349752"/>
                </a:lnTo>
                <a:lnTo>
                  <a:pt x="760476" y="3349752"/>
                </a:lnTo>
                <a:lnTo>
                  <a:pt x="760476" y="3337560"/>
                </a:lnTo>
                <a:close/>
              </a:path>
              <a:path w="2705100" h="3354704">
                <a:moveTo>
                  <a:pt x="2705100" y="0"/>
                </a:moveTo>
                <a:lnTo>
                  <a:pt x="1947672" y="0"/>
                </a:lnTo>
                <a:lnTo>
                  <a:pt x="1947672" y="7391"/>
                </a:lnTo>
                <a:lnTo>
                  <a:pt x="1941576" y="3035"/>
                </a:lnTo>
                <a:lnTo>
                  <a:pt x="1181087" y="1336535"/>
                </a:lnTo>
                <a:lnTo>
                  <a:pt x="1191755" y="1342631"/>
                </a:lnTo>
                <a:lnTo>
                  <a:pt x="1950491" y="13716"/>
                </a:lnTo>
                <a:lnTo>
                  <a:pt x="2705100" y="13716"/>
                </a:lnTo>
                <a:lnTo>
                  <a:pt x="2705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9E27D8FE-4FE9-4FFB-BCBC-66D47BF469D9}"/>
              </a:ext>
            </a:extLst>
          </p:cNvPr>
          <p:cNvSpPr txBox="1">
            <a:spLocks/>
          </p:cNvSpPr>
          <p:nvPr/>
        </p:nvSpPr>
        <p:spPr>
          <a:xfrm>
            <a:off x="9296087" y="642417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178F17-F06C-4F34-BFCA-334660048B39}" type="slidenum">
              <a:rPr lang="en-IN" b="1" smtClean="0">
                <a:solidFill>
                  <a:schemeClr val="bg1"/>
                </a:solidFill>
              </a:rPr>
              <a:pPr algn="r"/>
              <a:t>9</a:t>
            </a:fld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6719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{D48F40B7-C926-436F-BECE-EF7F91045325}&quot;/&gt;&lt;isInvalidForFieldText val=&quot;0&quot;/&gt;&lt;Image&gt;&lt;filename val=&quot;C:\Users\20124561\AppData\Local\Temp\CP199603614609921Session\CPTrustFolder199603614609937\PPTImport199603617762187\data\asimages\{D48F40B7-C926-436F-BECE-EF7F91045325}_2.png&quot;/&gt;&lt;left val=&quot;599&quot;/&gt;&lt;top val=&quot;229&quot;/&gt;&lt;width val=&quot;354&quot;/&gt;&lt;height val=&quot;184&quot;/&gt;&lt;hasText val=&quot;1&quot;/&gt;&lt;/Image&gt;&lt;/ThreeDShapeInfo&gt;"/>
  <p:tag name="PRESENTER_SHAPETEXTINFO" val="&lt;ShapeTextInfo&gt;&lt;TableIndex row=&quot;-1&quot; col=&quot;-1&quot;&gt;&lt;linesCount val=&quot;2&quot;/&gt;&lt;lineCharCount val=&quot;4&quot;/&gt;&lt;lineCharCount val=&quot;8&quot;/&gt;&lt;/TableIndex&gt;&lt;/ShapeText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{601956BE-CE11-4D0B-B5E4-8DD2DF043859}&quot;/&gt;&lt;isInvalidForFieldText val=&quot;0&quot;/&gt;&lt;Image&gt;&lt;filename val=&quot;C:\Users\20124561\AppData\Local\Temp\CP199603614609921Session\CPTrustFolder199603614609937\PPTImport199603617762187\data\asimages\{601956BE-CE11-4D0B-B5E4-8DD2DF043859}_4.png&quot;/&gt;&lt;left val=&quot;-7&quot;/&gt;&lt;top val=&quot;17&quot;/&gt;&lt;width val=&quot;371&quot;/&gt;&lt;height val=&quot;171&quot;/&gt;&lt;hasText val=&quot;1&quot;/&gt;&lt;/Image&gt;&lt;/ThreeDShapeInfo&gt;"/>
  <p:tag name="PRESENTER_SHAPETEXTINFO" val="&lt;ShapeTextInfo&gt;&lt;TableIndex row=&quot;-1&quot; col=&quot;-1&quot;&gt;&lt;linesCount val=&quot;4&quot;/&gt;&lt;lineCharCount val=&quot;22&quot;/&gt;&lt;lineCharCount val=&quot;1&quot;/&gt;&lt;lineCharCount val=&quot;38&quot;/&gt;&lt;lineCharCount val=&quot;10&quot;/&gt;&lt;/TableIndex&gt;&lt;/ShapeText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{CB0EA8F7-13C1-4684-80AD-718B242B4C93}&quot;/&gt;&lt;isInvalidForFieldText val=&quot;0&quot;/&gt;&lt;Image&gt;&lt;filename val=&quot;C:\Users\20124561\AppData\Local\Temp\CP199603614609921Session\CPTrustFolder199603614609937\PPTImport199603617762187\data\asimages\{CB0EA8F7-13C1-4684-80AD-718B242B4C93}_4.png&quot;/&gt;&lt;left val=&quot;23&quot;/&gt;&lt;top val=&quot;206&quot;/&gt;&lt;width val=&quot;317&quot;/&gt;&lt;height val=&quot;481&quot;/&gt;&lt;hasText val=&quot;1&quot;/&gt;&lt;/Image&gt;&lt;/ThreeDShapeInfo&gt;"/>
  <p:tag name="PRESENTER_SHAPETEXTINFO" val="&lt;ShapeTextInfo&gt;&lt;TableIndex row=&quot;-1&quot; col=&quot;-1&quot;&gt;&lt;linesCount val=&quot;24&quot;/&gt;&lt;lineCharCount val=&quot;29&quot;/&gt;&lt;lineCharCount val=&quot;34&quot;/&gt;&lt;lineCharCount val=&quot;32&quot;/&gt;&lt;lineCharCount val=&quot;17&quot;/&gt;&lt;lineCharCount val=&quot;32&quot;/&gt;&lt;lineCharCount val=&quot;31&quot;/&gt;&lt;lineCharCount val=&quot;34&quot;/&gt;&lt;lineCharCount val=&quot;32&quot;/&gt;&lt;lineCharCount val=&quot;36&quot;/&gt;&lt;lineCharCount val=&quot;35&quot;/&gt;&lt;lineCharCount val=&quot;33&quot;/&gt;&lt;lineCharCount val=&quot;29&quot;/&gt;&lt;lineCharCount val=&quot;25&quot;/&gt;&lt;lineCharCount val=&quot;33&quot;/&gt;&lt;lineCharCount val=&quot;18&quot;/&gt;&lt;lineCharCount val=&quot;32&quot;/&gt;&lt;lineCharCount val=&quot;15&quot;/&gt;&lt;lineCharCount val=&quot;35&quot;/&gt;&lt;lineCharCount val=&quot;37&quot;/&gt;&lt;lineCharCount val=&quot;36&quot;/&gt;&lt;lineCharCount val=&quot;21&quot;/&gt;&lt;lineCharCount val=&quot;34&quot;/&gt;&lt;lineCharCount val=&quot;35&quot;/&gt;&lt;lineCharCount val=&quot;4&quot;/&gt;&lt;/TableIndex&gt;&lt;/ShapeText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2F7654EB-EEDB-4917-80E1-648C608A0EC5}&quot;/&gt;&lt;isInvalidForFieldText val=&quot;0&quot;/&gt;&lt;Image&gt;&lt;filename val=&quot;C:\Users\20124561\AppData\Local\Temp\CP199603614609921Session\CPTrustFolder199603614609937\PPTImport199603617762187\data\asimages\{2F7654EB-EEDB-4917-80E1-648C608A0EC5}_4.png&quot;/&gt;&lt;left val=&quot;449&quot;/&gt;&lt;top val=&quot;123&quot;/&gt;&lt;width val=&quot;429&quot;/&gt;&lt;height val=&quot;498&quot;/&gt;&lt;hasText val=&quot;1&quot;/&gt;&lt;/Image&gt;&lt;/ThreeDShape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{601956BE-CE11-4D0B-B5E4-8DD2DF043859}&quot;/&gt;&lt;isInvalidForFieldText val=&quot;0&quot;/&gt;&lt;Image&gt;&lt;filename val=&quot;C:\Users\20124561\AppData\Local\Temp\CP199603614609921Session\CPTrustFolder199603614609937\PPTImport199603617762187\data\asimages\{601956BE-CE11-4D0B-B5E4-8DD2DF043859}_4.png&quot;/&gt;&lt;left val=&quot;-7&quot;/&gt;&lt;top val=&quot;17&quot;/&gt;&lt;width val=&quot;371&quot;/&gt;&lt;height val=&quot;171&quot;/&gt;&lt;hasText val=&quot;1&quot;/&gt;&lt;/Image&gt;&lt;/ThreeDShapeInfo&gt;"/>
  <p:tag name="PRESENTER_SHAPETEXTINFO" val="&lt;ShapeTextInfo&gt;&lt;TableIndex row=&quot;-1&quot; col=&quot;-1&quot;&gt;&lt;linesCount val=&quot;4&quot;/&gt;&lt;lineCharCount val=&quot;22&quot;/&gt;&lt;lineCharCount val=&quot;1&quot;/&gt;&lt;lineCharCount val=&quot;38&quot;/&gt;&lt;lineCharCount val=&quot;10&quot;/&gt;&lt;/TableIndex&gt;&lt;/ShapeTextInfo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{CB0EA8F7-13C1-4684-80AD-718B242B4C93}&quot;/&gt;&lt;isInvalidForFieldText val=&quot;0&quot;/&gt;&lt;Image&gt;&lt;filename val=&quot;C:\Users\20124561\AppData\Local\Temp\CP199603614609921Session\CPTrustFolder199603614609937\PPTImport199603617762187\data\asimages\{CB0EA8F7-13C1-4684-80AD-718B242B4C93}_4.png&quot;/&gt;&lt;left val=&quot;23&quot;/&gt;&lt;top val=&quot;206&quot;/&gt;&lt;width val=&quot;317&quot;/&gt;&lt;height val=&quot;481&quot;/&gt;&lt;hasText val=&quot;1&quot;/&gt;&lt;/Image&gt;&lt;/ThreeDShapeInfo&gt;"/>
  <p:tag name="PRESENTER_SHAPETEXTINFO" val="&lt;ShapeTextInfo&gt;&lt;TableIndex row=&quot;-1&quot; col=&quot;-1&quot;&gt;&lt;linesCount val=&quot;24&quot;/&gt;&lt;lineCharCount val=&quot;29&quot;/&gt;&lt;lineCharCount val=&quot;34&quot;/&gt;&lt;lineCharCount val=&quot;32&quot;/&gt;&lt;lineCharCount val=&quot;17&quot;/&gt;&lt;lineCharCount val=&quot;32&quot;/&gt;&lt;lineCharCount val=&quot;31&quot;/&gt;&lt;lineCharCount val=&quot;34&quot;/&gt;&lt;lineCharCount val=&quot;32&quot;/&gt;&lt;lineCharCount val=&quot;36&quot;/&gt;&lt;lineCharCount val=&quot;35&quot;/&gt;&lt;lineCharCount val=&quot;33&quot;/&gt;&lt;lineCharCount val=&quot;29&quot;/&gt;&lt;lineCharCount val=&quot;25&quot;/&gt;&lt;lineCharCount val=&quot;33&quot;/&gt;&lt;lineCharCount val=&quot;18&quot;/&gt;&lt;lineCharCount val=&quot;32&quot;/&gt;&lt;lineCharCount val=&quot;15&quot;/&gt;&lt;lineCharCount val=&quot;35&quot;/&gt;&lt;lineCharCount val=&quot;37&quot;/&gt;&lt;lineCharCount val=&quot;36&quot;/&gt;&lt;lineCharCount val=&quot;21&quot;/&gt;&lt;lineCharCount val=&quot;34&quot;/&gt;&lt;lineCharCount val=&quot;35&quot;/&gt;&lt;lineCharCount val=&quot;4&quot;/&gt;&lt;/TableIndex&gt;&lt;/ShapeTextInfo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696D1AE5-90F3-4A21-9CA9-25047D69D733}&quot;/&gt;&lt;isInvalidForFieldText val=&quot;0&quot;/&gt;&lt;Image&gt;&lt;filename val=&quot;C:\Users\20124561\AppData\Local\Temp\CP199603614609921Session\CPTrustFolder199603614609937\PPTImport199603617762187\data\asimages\{696D1AE5-90F3-4A21-9CA9-25047D69D733}_3.png&quot;/&gt;&lt;left val=&quot;475&quot;/&gt;&lt;top val=&quot;108&quot;/&gt;&lt;width val=&quot;357&quot;/&gt;&lt;height val=&quot;482&quot;/&gt;&lt;hasText val=&quot;1&quot;/&gt;&lt;/Image&gt;&lt;/ThreeDShapeInfo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{417E82CE-D37A-4F2A-B0B4-93F2715379F2}&quot;/&gt;&lt;isInvalidForFieldText val=&quot;0&quot;/&gt;&lt;Image&gt;&lt;filename val=&quot;C:\Users\20124561\AppData\Local\Temp\CP199603614609921Session\CPTrustFolder199603614609937\PPTImport199603617762187\data\asimages\{417E82CE-D37A-4F2A-B0B4-93F2715379F2}_6.png&quot;/&gt;&lt;left val=&quot;52&quot;/&gt;&lt;top val=&quot;29&quot;/&gt;&lt;width val=&quot;836&quot;/&gt;&lt;height val=&quot;159&quot;/&gt;&lt;hasText val=&quot;1&quot;/&gt;&lt;/Image&gt;&lt;/ThreeDShapeInfo&gt;"/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KHMydATxKgXIllvEOMQ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.15"/>
  <p:tag name="2LEVEL" val="0.08"/>
  <p:tag name="3LEVEL" val="0.04"/>
  <p:tag name="4LEVEL" val="0.02"/>
  <p:tag name="5LEVEL" val="0.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5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Firm Format - template_Blue">
  <a:themeElements>
    <a:clrScheme name="McKinsey Cyan-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9F0FF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983"/>
      </a:hlink>
      <a:folHlink>
        <a:srgbClr val="33333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20000"/>
            <a:lumOff val="80000"/>
          </a:schemeClr>
        </a:solidFill>
        <a:ln w="9525"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Grey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Cyan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9F0FF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blue - wide" id="{C56773C1-6908-4CBF-B5D9-C915CDB687C7}" vid="{2E542057-194C-4F25-B22F-33A34DA172FE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7953</TotalTime>
  <Words>2847</Words>
  <Application>Microsoft Office PowerPoint</Application>
  <PresentationFormat>Widescreen</PresentationFormat>
  <Paragraphs>506</Paragraphs>
  <Slides>33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59" baseType="lpstr">
      <vt:lpstr>72</vt:lpstr>
      <vt:lpstr>72 Black</vt:lpstr>
      <vt:lpstr>72 Light</vt:lpstr>
      <vt:lpstr>Abadi</vt:lpstr>
      <vt:lpstr>Agency FB</vt:lpstr>
      <vt:lpstr>Albertus Extra Bold</vt:lpstr>
      <vt:lpstr>Amasis MT Pro Black</vt:lpstr>
      <vt:lpstr>Arial</vt:lpstr>
      <vt:lpstr>Calibri</vt:lpstr>
      <vt:lpstr>Calibri Light</vt:lpstr>
      <vt:lpstr>Carlito</vt:lpstr>
      <vt:lpstr>Courier New</vt:lpstr>
      <vt:lpstr>Eras Demi ITC</vt:lpstr>
      <vt:lpstr>Frutiger LT Pro 46 Light Italic</vt:lpstr>
      <vt:lpstr>Impact</vt:lpstr>
      <vt:lpstr>Segoe Print</vt:lpstr>
      <vt:lpstr>Segoe UI</vt:lpstr>
      <vt:lpstr>Segoe UI Black</vt:lpstr>
      <vt:lpstr>Trebuchet MS</vt:lpstr>
      <vt:lpstr>Wingdings</vt:lpstr>
      <vt:lpstr>Office Theme</vt:lpstr>
      <vt:lpstr>15_Office Theme</vt:lpstr>
      <vt:lpstr>1_Firm Format - template_Blue</vt:lpstr>
      <vt:lpstr>1_Office Theme</vt:lpstr>
      <vt:lpstr>4_Office Theme</vt:lpstr>
      <vt:lpstr>think-cell Slide</vt:lpstr>
      <vt:lpstr>LARSEN &amp; TOUBRO</vt:lpstr>
      <vt:lpstr>PowerPoint Presentation</vt:lpstr>
      <vt:lpstr>L&amp;T Founders</vt:lpstr>
      <vt:lpstr>PowerPoint Presentation</vt:lpstr>
      <vt:lpstr>Management Team</vt:lpstr>
      <vt:lpstr>Segment 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PowerPoint Presentation</vt:lpstr>
      <vt:lpstr>PowerPoint Presentation</vt:lpstr>
      <vt:lpstr>L&amp;T SUFIN BUSINESS MODEL</vt:lpstr>
      <vt:lpstr>PowerPoint Presentation</vt:lpstr>
      <vt:lpstr>PowerPoint Presentation</vt:lpstr>
      <vt:lpstr>PowerPoint Presentation</vt:lpstr>
      <vt:lpstr>PowerPoint Presentation</vt:lpstr>
      <vt:lpstr>VALUE PROPOSITION</vt:lpstr>
      <vt:lpstr>PowerPoint Presentation</vt:lpstr>
      <vt:lpstr>CUSTOMER SEGMENTATION</vt:lpstr>
      <vt:lpstr>PowerPoint Presentation</vt:lpstr>
      <vt:lpstr>INDUSTRY CLUSTERS</vt:lpstr>
      <vt:lpstr>PowerPoint Presentation</vt:lpstr>
      <vt:lpstr>PowerPoint Presentation</vt:lpstr>
      <vt:lpstr>PowerPoint Presentation</vt:lpstr>
      <vt:lpstr>Competitor Comparison &amp; Value Proposition @ LAUNCH</vt:lpstr>
      <vt:lpstr>PowerPoint Presentation</vt:lpstr>
      <vt:lpstr>PowerPoint Presentation</vt:lpstr>
      <vt:lpstr>Organization Structure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pranav.khanna@larsentoubro.com</dc:creator>
  <cp:lastModifiedBy>Divya Wadhwa</cp:lastModifiedBy>
  <cp:revision>927</cp:revision>
  <cp:lastPrinted>2021-09-22T06:58:46Z</cp:lastPrinted>
  <dcterms:created xsi:type="dcterms:W3CDTF">2020-06-02T04:36:00Z</dcterms:created>
  <dcterms:modified xsi:type="dcterms:W3CDTF">2022-06-30T10:39:55Z</dcterms:modified>
</cp:coreProperties>
</file>